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78" r:id="rId2"/>
    <p:sldId id="285" r:id="rId3"/>
    <p:sldId id="275" r:id="rId4"/>
    <p:sldId id="284" r:id="rId5"/>
    <p:sldId id="288" r:id="rId6"/>
    <p:sldId id="280" r:id="rId7"/>
    <p:sldId id="281" r:id="rId8"/>
    <p:sldId id="277" r:id="rId9"/>
    <p:sldId id="282" r:id="rId10"/>
    <p:sldId id="289" r:id="rId11"/>
    <p:sldId id="283" r:id="rId12"/>
    <p:sldId id="273" r:id="rId13"/>
    <p:sldId id="270" r:id="rId14"/>
    <p:sldId id="262" r:id="rId15"/>
    <p:sldId id="259" r:id="rId16"/>
    <p:sldId id="264" r:id="rId1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簡報" id="{54EDE25D-A498-3F44-BF17-AF5F72A7A49C}">
          <p14:sldIdLst>
            <p14:sldId id="278"/>
            <p14:sldId id="285"/>
            <p14:sldId id="275"/>
            <p14:sldId id="284"/>
            <p14:sldId id="288"/>
            <p14:sldId id="280"/>
            <p14:sldId id="281"/>
            <p14:sldId id="277"/>
            <p14:sldId id="282"/>
            <p14:sldId id="289"/>
            <p14:sldId id="283"/>
          </p14:sldIdLst>
        </p14:section>
        <p14:section name="內容" id="{F107514D-7B94-2C4C-9671-60C90726B233}">
          <p14:sldIdLst>
            <p14:sldId id="273"/>
            <p14:sldId id="270"/>
          </p14:sldIdLst>
        </p14:section>
        <p14:section name="附註" id="{CABA637E-2926-094F-8E14-5476E6E7AA5C}">
          <p14:sldIdLst>
            <p14:sldId id="262"/>
            <p14:sldId id="259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789B"/>
    <a:srgbClr val="AD7389"/>
    <a:srgbClr val="DB3E45"/>
    <a:srgbClr val="DB3D44"/>
    <a:srgbClr val="B76F8A"/>
    <a:srgbClr val="F2F2F2"/>
    <a:srgbClr val="F9D648"/>
    <a:srgbClr val="317093"/>
    <a:srgbClr val="5484A4"/>
    <a:srgbClr val="EABA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22"/>
    <p:restoredTop sz="63201"/>
  </p:normalViewPr>
  <p:slideViewPr>
    <p:cSldViewPr snapToGrid="0" snapToObjects="1">
      <p:cViewPr>
        <p:scale>
          <a:sx n="64" d="100"/>
          <a:sy n="64" d="100"/>
        </p:scale>
        <p:origin x="19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419250168528252"/>
          <c:y val="4.4226789404185687E-2"/>
          <c:w val="0.6076976782568797"/>
          <c:h val="0.91154642119162865"/>
        </c:manualLayout>
      </c:layout>
      <c:doughnut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銷售</c:v>
                </c:pt>
              </c:strCache>
            </c:strRef>
          </c:tx>
          <c:spPr>
            <a:solidFill>
              <a:srgbClr val="B76F8A"/>
            </a:solidFill>
            <a:ln>
              <a:noFill/>
            </a:ln>
          </c:spPr>
          <c:dPt>
            <c:idx val="0"/>
            <c:bubble3D val="0"/>
            <c:spPr>
              <a:solidFill>
                <a:srgbClr val="B76F8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180-5F44-90FC-61BBB1FDC081}"/>
              </c:ext>
            </c:extLst>
          </c:dPt>
          <c:dPt>
            <c:idx val="1"/>
            <c:bubble3D val="0"/>
            <c:spPr>
              <a:solidFill>
                <a:srgbClr val="B76F8A"/>
              </a:solidFill>
              <a:ln w="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180-5F44-90FC-61BBB1FDC081}"/>
              </c:ext>
            </c:extLst>
          </c:dPt>
          <c:dPt>
            <c:idx val="2"/>
            <c:bubble3D val="0"/>
            <c:spPr>
              <a:solidFill>
                <a:srgbClr val="B76F8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2180-5F44-90FC-61BBB1FDC081}"/>
              </c:ext>
            </c:extLst>
          </c:dPt>
          <c:dPt>
            <c:idx val="3"/>
            <c:bubble3D val="0"/>
            <c:spPr>
              <a:solidFill>
                <a:srgbClr val="B76F8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2180-5F44-90FC-61BBB1FDC081}"/>
              </c:ext>
            </c:extLst>
          </c:dPt>
          <c:cat>
            <c:strRef>
              <c:f>工作表1!$A$2:$A$5</c:f>
              <c:strCache>
                <c:ptCount val="2"/>
                <c:pt idx="0">
                  <c:v>第一季</c:v>
                </c:pt>
                <c:pt idx="1">
                  <c:v>第二季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180-5F44-90FC-61BBB1FDC08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90"/>
        <c:holeSize val="9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419250168528252"/>
          <c:y val="4.4226789404185687E-2"/>
          <c:w val="0.6076976782568797"/>
          <c:h val="0.91154642119162865"/>
        </c:manualLayout>
      </c:layout>
      <c:doughnut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銷售</c:v>
                </c:pt>
              </c:strCache>
            </c:strRef>
          </c:tx>
          <c:spPr>
            <a:solidFill>
              <a:srgbClr val="B76F8A"/>
            </a:solidFill>
            <a:ln>
              <a:noFill/>
            </a:ln>
          </c:spPr>
          <c:dPt>
            <c:idx val="0"/>
            <c:bubble3D val="0"/>
            <c:spPr>
              <a:solidFill>
                <a:srgbClr val="B76F8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4040-6540-B386-665FF367F5B8}"/>
              </c:ext>
            </c:extLst>
          </c:dPt>
          <c:dPt>
            <c:idx val="1"/>
            <c:bubble3D val="0"/>
            <c:spPr>
              <a:solidFill>
                <a:srgbClr val="B76F8A"/>
              </a:solidFill>
              <a:ln w="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040-6540-B386-665FF367F5B8}"/>
              </c:ext>
            </c:extLst>
          </c:dPt>
          <c:dPt>
            <c:idx val="2"/>
            <c:bubble3D val="0"/>
            <c:spPr>
              <a:solidFill>
                <a:srgbClr val="B76F8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E62-D44A-AD5D-4968D7713877}"/>
              </c:ext>
            </c:extLst>
          </c:dPt>
          <c:dPt>
            <c:idx val="3"/>
            <c:bubble3D val="0"/>
            <c:spPr>
              <a:solidFill>
                <a:srgbClr val="B76F8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7E62-D44A-AD5D-4968D7713877}"/>
              </c:ext>
            </c:extLst>
          </c:dPt>
          <c:cat>
            <c:strRef>
              <c:f>工作表1!$A$2:$A$5</c:f>
              <c:strCache>
                <c:ptCount val="2"/>
                <c:pt idx="0">
                  <c:v>第一季</c:v>
                </c:pt>
                <c:pt idx="1">
                  <c:v>第二季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040-6540-B386-665FF367F5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90"/>
        <c:holeSize val="9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419250168528252"/>
          <c:y val="4.4226789404185687E-2"/>
          <c:w val="0.6076976782568797"/>
          <c:h val="0.91154642119162865"/>
        </c:manualLayout>
      </c:layout>
      <c:doughnut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銷售</c:v>
                </c:pt>
              </c:strCache>
            </c:strRef>
          </c:tx>
          <c:spPr>
            <a:solidFill>
              <a:srgbClr val="B76F8A"/>
            </a:solidFill>
            <a:ln>
              <a:noFill/>
            </a:ln>
          </c:spPr>
          <c:dPt>
            <c:idx val="0"/>
            <c:bubble3D val="0"/>
            <c:spPr>
              <a:solidFill>
                <a:srgbClr val="B76F8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4040-6540-B386-665FF367F5B8}"/>
              </c:ext>
            </c:extLst>
          </c:dPt>
          <c:dPt>
            <c:idx val="1"/>
            <c:bubble3D val="0"/>
            <c:spPr>
              <a:solidFill>
                <a:srgbClr val="B76F8A"/>
              </a:solidFill>
              <a:ln w="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040-6540-B386-665FF367F5B8}"/>
              </c:ext>
            </c:extLst>
          </c:dPt>
          <c:dPt>
            <c:idx val="2"/>
            <c:bubble3D val="0"/>
            <c:spPr>
              <a:solidFill>
                <a:srgbClr val="B76F8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E62-D44A-AD5D-4968D7713877}"/>
              </c:ext>
            </c:extLst>
          </c:dPt>
          <c:dPt>
            <c:idx val="3"/>
            <c:bubble3D val="0"/>
            <c:spPr>
              <a:solidFill>
                <a:srgbClr val="B76F8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7E62-D44A-AD5D-4968D7713877}"/>
              </c:ext>
            </c:extLst>
          </c:dPt>
          <c:cat>
            <c:strRef>
              <c:f>工作表1!$A$2:$A$5</c:f>
              <c:strCache>
                <c:ptCount val="2"/>
                <c:pt idx="0">
                  <c:v>第一季</c:v>
                </c:pt>
                <c:pt idx="1">
                  <c:v>第二季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040-6540-B386-665FF367F5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90"/>
        <c:holeSize val="9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銷售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31709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4040-6540-B386-665FF367F5B8}"/>
              </c:ext>
            </c:extLst>
          </c:dPt>
          <c:dPt>
            <c:idx val="1"/>
            <c:bubble3D val="0"/>
            <c:spPr>
              <a:solidFill>
                <a:srgbClr val="B76F8A"/>
              </a:solidFill>
              <a:ln w="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040-6540-B386-665FF367F5B8}"/>
              </c:ext>
            </c:extLst>
          </c:dPt>
          <c:dPt>
            <c:idx val="2"/>
            <c:bubble3D val="0"/>
            <c:spPr>
              <a:solidFill>
                <a:schemeClr val="accent1">
                  <a:tint val="86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354C-754A-94F4-11EEA8DFA643}"/>
              </c:ext>
            </c:extLst>
          </c:dPt>
          <c:dPt>
            <c:idx val="3"/>
            <c:bubble3D val="0"/>
            <c:spPr>
              <a:solidFill>
                <a:schemeClr val="accent1">
                  <a:tint val="58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354C-754A-94F4-11EEA8DFA643}"/>
              </c:ext>
            </c:extLst>
          </c:dPt>
          <c:cat>
            <c:strRef>
              <c:f>工作表1!$A$2:$A$5</c:f>
              <c:strCache>
                <c:ptCount val="2"/>
                <c:pt idx="0">
                  <c:v>第一季</c:v>
                </c:pt>
                <c:pt idx="1">
                  <c:v>第二季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040-6540-B386-665FF367F5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270"/>
        <c:holeSize val="9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419250168528252"/>
          <c:y val="4.4226789404185687E-2"/>
          <c:w val="0.6076976782568797"/>
          <c:h val="0.91154642119162865"/>
        </c:manualLayout>
      </c:layout>
      <c:doughnut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銷售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31709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4040-6540-B386-665FF367F5B8}"/>
              </c:ext>
            </c:extLst>
          </c:dPt>
          <c:dPt>
            <c:idx val="1"/>
            <c:bubble3D val="0"/>
            <c:spPr>
              <a:solidFill>
                <a:srgbClr val="B76F8A">
                  <a:alpha val="0"/>
                </a:srgbClr>
              </a:solidFill>
              <a:ln w="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040-6540-B386-665FF367F5B8}"/>
              </c:ext>
            </c:extLst>
          </c:dPt>
          <c:dPt>
            <c:idx val="2"/>
            <c:bubble3D val="0"/>
            <c:spPr>
              <a:solidFill>
                <a:schemeClr val="accent1">
                  <a:tint val="86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E62-D44A-AD5D-4968D7713877}"/>
              </c:ext>
            </c:extLst>
          </c:dPt>
          <c:dPt>
            <c:idx val="3"/>
            <c:bubble3D val="0"/>
            <c:spPr>
              <a:solidFill>
                <a:schemeClr val="accent1">
                  <a:tint val="58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7E62-D44A-AD5D-4968D7713877}"/>
              </c:ext>
            </c:extLst>
          </c:dPt>
          <c:cat>
            <c:strRef>
              <c:f>工作表1!$A$2:$A$5</c:f>
              <c:strCache>
                <c:ptCount val="2"/>
                <c:pt idx="0">
                  <c:v>第一季</c:v>
                </c:pt>
                <c:pt idx="1">
                  <c:v>第二季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040-6540-B386-665FF367F5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90"/>
        <c:holeSize val="9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923023217431203"/>
          <c:y val="0"/>
          <c:w val="0.6076976782568797"/>
          <c:h val="0.91154642119162865"/>
        </c:manualLayout>
      </c:layout>
      <c:doughnut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銷售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31709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C24-4E4B-BA43-019008C09F7F}"/>
              </c:ext>
            </c:extLst>
          </c:dPt>
          <c:dPt>
            <c:idx val="1"/>
            <c:bubble3D val="0"/>
            <c:spPr>
              <a:solidFill>
                <a:srgbClr val="B76F8A">
                  <a:alpha val="0"/>
                </a:srgbClr>
              </a:solidFill>
              <a:ln w="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C24-4E4B-BA43-019008C09F7F}"/>
              </c:ext>
            </c:extLst>
          </c:dPt>
          <c:dPt>
            <c:idx val="2"/>
            <c:bubble3D val="0"/>
            <c:spPr>
              <a:solidFill>
                <a:schemeClr val="accent1">
                  <a:tint val="86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C24-4E4B-BA43-019008C09F7F}"/>
              </c:ext>
            </c:extLst>
          </c:dPt>
          <c:dPt>
            <c:idx val="3"/>
            <c:bubble3D val="0"/>
            <c:spPr>
              <a:solidFill>
                <a:schemeClr val="accent1">
                  <a:tint val="58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C24-4E4B-BA43-019008C09F7F}"/>
              </c:ext>
            </c:extLst>
          </c:dPt>
          <c:cat>
            <c:strRef>
              <c:f>工作表1!$A$2:$A$5</c:f>
              <c:strCache>
                <c:ptCount val="2"/>
                <c:pt idx="0">
                  <c:v>第一季</c:v>
                </c:pt>
                <c:pt idx="1">
                  <c:v>第二季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C24-4E4B-BA43-019008C09F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270"/>
        <c:holeSize val="9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419250168528252"/>
          <c:y val="4.4226789404185687E-2"/>
          <c:w val="0.6076976782568797"/>
          <c:h val="0.91154642119162865"/>
        </c:manualLayout>
      </c:layout>
      <c:doughnut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銷售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31709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38-0E4D-AA30-2F8E8162ED73}"/>
              </c:ext>
            </c:extLst>
          </c:dPt>
          <c:dPt>
            <c:idx val="1"/>
            <c:bubble3D val="0"/>
            <c:spPr>
              <a:solidFill>
                <a:srgbClr val="B76F8A">
                  <a:alpha val="0"/>
                </a:srgbClr>
              </a:solidFill>
              <a:ln w="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38-0E4D-AA30-2F8E8162ED73}"/>
              </c:ext>
            </c:extLst>
          </c:dPt>
          <c:dPt>
            <c:idx val="2"/>
            <c:bubble3D val="0"/>
            <c:spPr>
              <a:solidFill>
                <a:schemeClr val="accent1">
                  <a:tint val="86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138-0E4D-AA30-2F8E8162ED73}"/>
              </c:ext>
            </c:extLst>
          </c:dPt>
          <c:dPt>
            <c:idx val="3"/>
            <c:bubble3D val="0"/>
            <c:spPr>
              <a:solidFill>
                <a:schemeClr val="accent1">
                  <a:tint val="58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138-0E4D-AA30-2F8E8162ED73}"/>
              </c:ext>
            </c:extLst>
          </c:dPt>
          <c:cat>
            <c:strRef>
              <c:f>工作表1!$A$2:$A$5</c:f>
              <c:strCache>
                <c:ptCount val="2"/>
                <c:pt idx="0">
                  <c:v>第一季</c:v>
                </c:pt>
                <c:pt idx="1">
                  <c:v>第二季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138-0E4D-AA30-2F8E8162ED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90"/>
        <c:holeSize val="9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6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7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79D731-31B1-8B49-A709-170D89B57DA2}" type="datetimeFigureOut">
              <a:rPr kumimoji="1" lang="zh-TW" altLang="en-US" smtClean="0"/>
              <a:t>2019/10/19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0CB96F-D43C-444F-A3EA-3E2E65F5151B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12249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dirty="0"/>
              <a:t>Surface-to-Air (Quality) Mission</a:t>
            </a:r>
          </a:p>
          <a:p>
            <a:r>
              <a:rPr lang="zh-TW" altLang="en-US" dirty="0"/>
              <a:t>這一組的挑戰，是整合 </a:t>
            </a:r>
            <a:r>
              <a:rPr lang="en" altLang="zh-TW" dirty="0"/>
              <a:t>NASA </a:t>
            </a:r>
            <a:r>
              <a:rPr lang="zh-TW" altLang="en-US" dirty="0"/>
              <a:t>數據、地面空氣品質數據，以及公民科學數據，打造能展現某地某時最準確數據的空氣品質介面。請寫出一套運算法，使它具備從同一時地多個來源中挑選或評估最佳數據的能力，並且請您們展示這項數據。</a:t>
            </a:r>
            <a:endParaRPr kumimoji="1" lang="zh-TW" altLang="en-US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我們第</a:t>
            </a:r>
            <a:r>
              <a:rPr kumimoji="1" lang="en-US" altLang="zh-TW" dirty="0"/>
              <a:t>35</a:t>
            </a:r>
            <a:r>
              <a:rPr kumimoji="1" lang="zh-CN" altLang="en-US" dirty="0"/>
              <a:t>組的宅宅，挑戰題目是第</a:t>
            </a:r>
            <a:r>
              <a:rPr kumimoji="1" lang="en-US" altLang="zh-TW" dirty="0"/>
              <a:t>22</a:t>
            </a:r>
            <a:r>
              <a:rPr kumimoji="1" lang="zh-CN" altLang="en-US" dirty="0"/>
              <a:t>個</a:t>
            </a:r>
            <a:endParaRPr kumimoji="1" lang="en-US" altLang="zh-CN" dirty="0"/>
          </a:p>
          <a:p>
            <a:endParaRPr lang="en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0CB96F-D43C-444F-A3EA-3E2E65F5151B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651724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公民數據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0CB96F-D43C-444F-A3EA-3E2E65F5151B}" type="slidenum">
              <a:rPr kumimoji="1" lang="zh-TW" altLang="en-US" smtClean="0"/>
              <a:t>11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1634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我們歸納出三個需要被解決的問題核心</a:t>
            </a:r>
            <a:endParaRPr kumimoji="1" lang="en-US" altLang="zh-TW" dirty="0"/>
          </a:p>
          <a:p>
            <a:endParaRPr kumimoji="1" lang="en-US" altLang="zh-TW" dirty="0"/>
          </a:p>
          <a:p>
            <a:r>
              <a:rPr kumimoji="1" lang="zh-TW" altLang="en-US" dirty="0"/>
              <a:t>沒有利益的事情很難引起公民自發性的去做</a:t>
            </a:r>
            <a:endParaRPr kumimoji="1" lang="en-US" altLang="zh-TW" dirty="0"/>
          </a:p>
          <a:p>
            <a:r>
              <a:rPr kumimoji="1" lang="zh-TW" altLang="en-US" dirty="0"/>
              <a:t>再來數據的準確性需要被驗證</a:t>
            </a:r>
            <a:endParaRPr kumimoji="1" lang="en-US" altLang="zh-TW" dirty="0"/>
          </a:p>
          <a:p>
            <a:endParaRPr kumimoji="1" lang="en-US" altLang="zh-CN" dirty="0"/>
          </a:p>
          <a:p>
            <a:r>
              <a:rPr kumimoji="1" lang="zh-CN" altLang="en-US" dirty="0"/>
              <a:t>測站少且分佈不均，</a:t>
            </a:r>
            <a:endParaRPr kumimoji="1" lang="en-US" altLang="zh-CN" dirty="0"/>
          </a:p>
          <a:p>
            <a:endParaRPr kumimoji="1" lang="en-US" altLang="zh-TW" dirty="0"/>
          </a:p>
          <a:p>
            <a:r>
              <a:rPr kumimoji="1" lang="zh-TW" altLang="en-US" dirty="0"/>
              <a:t>各國</a:t>
            </a:r>
            <a:r>
              <a:rPr kumimoji="1" lang="en-US" altLang="zh-TW" dirty="0"/>
              <a:t>AQI</a:t>
            </a:r>
            <a:r>
              <a:rPr kumimoji="1" lang="zh-CN" altLang="en-US" dirty="0"/>
              <a:t>指數都不同，</a:t>
            </a:r>
            <a:r>
              <a:rPr kumimoji="1" lang="zh-TW" altLang="en-US" dirty="0"/>
              <a:t>民眾只對</a:t>
            </a:r>
            <a:r>
              <a:rPr kumimoji="1" lang="en-US" altLang="zh-TW" dirty="0"/>
              <a:t>0-6</a:t>
            </a:r>
            <a:r>
              <a:rPr kumimoji="1" lang="zh-CN" altLang="en-US" dirty="0"/>
              <a:t>空氣品質有感覺</a:t>
            </a:r>
            <a:r>
              <a:rPr kumimoji="1" lang="zh-TW" altLang="en-US" dirty="0"/>
              <a:t>，</a:t>
            </a:r>
            <a:endParaRPr kumimoji="1" lang="en-US" altLang="zh-CN" dirty="0"/>
          </a:p>
          <a:p>
            <a:endParaRPr kumimoji="1" lang="en-US" altLang="zh-CN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0CB96F-D43C-444F-A3EA-3E2E65F5151B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73353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rgbClr val="C00000"/>
                </a:solidFill>
              </a:rPr>
              <a:t>＊＊＊＊</a:t>
            </a:r>
            <a:r>
              <a:rPr kumimoji="1" lang="en-US" altLang="zh-TW" dirty="0">
                <a:solidFill>
                  <a:srgbClr val="C00000"/>
                </a:solidFill>
              </a:rPr>
              <a:t>20</a:t>
            </a:r>
            <a:r>
              <a:rPr kumimoji="1" lang="zh-CN" altLang="en-US" dirty="0">
                <a:solidFill>
                  <a:srgbClr val="C00000"/>
                </a:solidFill>
              </a:rPr>
              <a:t>秒介紹題目（空氣品質）融合交友功能做出的</a:t>
            </a:r>
            <a:r>
              <a:rPr kumimoji="1" lang="en-US" altLang="zh-TW" dirty="0">
                <a:solidFill>
                  <a:srgbClr val="C00000"/>
                </a:solidFill>
              </a:rPr>
              <a:t>PAIR</a:t>
            </a:r>
            <a:endParaRPr kumimoji="1" lang="zh-TW" altLang="en-US" dirty="0">
              <a:solidFill>
                <a:srgbClr val="C00000"/>
              </a:solidFill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0CB96F-D43C-444F-A3EA-3E2E65F5151B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589597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err="1"/>
              <a:t>PAir</a:t>
            </a:r>
            <a:r>
              <a:rPr lang="zh-TW" altLang="en-US" dirty="0"/>
              <a:t>整合 </a:t>
            </a:r>
            <a:r>
              <a:rPr lang="en" altLang="zh-TW" dirty="0"/>
              <a:t>NASA </a:t>
            </a:r>
            <a:r>
              <a:rPr lang="zh-CN" altLang="en-US" dirty="0"/>
              <a:t>衛星</a:t>
            </a:r>
            <a:r>
              <a:rPr lang="zh-TW" altLang="en-US" dirty="0"/>
              <a:t>數據、</a:t>
            </a:r>
            <a:r>
              <a:rPr lang="zh-CN" altLang="en-US" dirty="0"/>
              <a:t>環保署</a:t>
            </a:r>
            <a:r>
              <a:rPr lang="zh-TW" altLang="en-US" dirty="0"/>
              <a:t> </a:t>
            </a:r>
            <a:r>
              <a:rPr lang="zh-CN" altLang="en-US" dirty="0"/>
              <a:t>及</a:t>
            </a:r>
            <a:r>
              <a:rPr lang="en-US" altLang="zh-TW" dirty="0"/>
              <a:t>WAQI</a:t>
            </a:r>
            <a:r>
              <a:rPr lang="zh-TW" altLang="en-US" dirty="0"/>
              <a:t> </a:t>
            </a:r>
            <a:r>
              <a:rPr lang="en-US" altLang="zh-TW" dirty="0"/>
              <a:t>AQI</a:t>
            </a:r>
            <a:r>
              <a:rPr lang="zh-CN" altLang="en-US" dirty="0"/>
              <a:t>數據</a:t>
            </a:r>
            <a:r>
              <a:rPr lang="zh-TW" altLang="en-US" dirty="0"/>
              <a:t>，以及公民科學數據所打造出某地某時最準確數據的空氣品質介面</a:t>
            </a:r>
            <a:endParaRPr lang="en-US" altLang="zh-TW" dirty="0"/>
          </a:p>
          <a:p>
            <a:r>
              <a:rPr lang="zh-CN" altLang="en-US" dirty="0"/>
              <a:t>但他不只是一個</a:t>
            </a:r>
            <a:r>
              <a:rPr lang="en-US" altLang="zh-TW" dirty="0"/>
              <a:t>AQI</a:t>
            </a:r>
            <a:r>
              <a:rPr lang="zh-CN" altLang="en-US" dirty="0"/>
              <a:t>資訊平台，同時他融合了交友網站的功能，公民可以對空氣品質提出評分，評的跟真實數據越接近，你在交友區的地方曝光度越高</a:t>
            </a:r>
            <a:endParaRPr lang="en-US" altLang="zh-CN" dirty="0"/>
          </a:p>
          <a:p>
            <a:r>
              <a:rPr lang="en-US" altLang="zh-TW" dirty="0"/>
              <a:t>45</a:t>
            </a:r>
            <a:r>
              <a:rPr lang="zh-CN" altLang="en-US" dirty="0"/>
              <a:t>秒</a:t>
            </a:r>
            <a:endParaRPr lang="en-US" altLang="zh-CN" dirty="0"/>
          </a:p>
          <a:p>
            <a:endParaRPr lang="en-US" altLang="zh-TW" dirty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0CB96F-D43C-444F-A3EA-3E2E65F5151B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613733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我們在這之中</a:t>
            </a:r>
            <a:endParaRPr lang="en-US" altLang="zh-TW" dirty="0"/>
          </a:p>
          <a:p>
            <a:r>
              <a:rPr kumimoji="1" lang="zh-TW" altLang="en-US" dirty="0"/>
              <a:t>技術</a:t>
            </a:r>
            <a:endParaRPr kumimoji="1" lang="en-US" altLang="zh-TW" dirty="0"/>
          </a:p>
          <a:p>
            <a:r>
              <a:rPr kumimoji="1" lang="zh-TW" altLang="en-US" dirty="0"/>
              <a:t>運作</a:t>
            </a:r>
            <a:endParaRPr kumimoji="1" lang="en-US" altLang="zh-TW" dirty="0"/>
          </a:p>
          <a:p>
            <a:r>
              <a:rPr kumimoji="1" lang="zh-TW" altLang="en-US" dirty="0"/>
              <a:t>資料分析處理</a:t>
            </a:r>
            <a:endParaRPr kumimoji="1" lang="en-US" altLang="zh-TW" dirty="0"/>
          </a:p>
          <a:p>
            <a:r>
              <a:rPr kumimoji="1" lang="zh-TW" altLang="en-US" dirty="0"/>
              <a:t>怎麼計算出最準確的數據</a:t>
            </a:r>
          </a:p>
          <a:p>
            <a:endParaRPr kumimoji="1" lang="en-US" altLang="zh-TW" dirty="0"/>
          </a:p>
          <a:p>
            <a:r>
              <a:rPr kumimoji="1" lang="zh-CN" altLang="en-US" dirty="0"/>
              <a:t>前面提到的三種數據來源，公民科學數據則使用加權計算的演算法</a:t>
            </a:r>
            <a:r>
              <a:rPr kumimoji="1" lang="zh-TW" altLang="en-US" dirty="0"/>
              <a:t> 去除掉亂投的使用者</a:t>
            </a:r>
            <a:r>
              <a:rPr kumimoji="1" lang="en-US" altLang="zh-TW" dirty="0"/>
              <a:t>/</a:t>
            </a:r>
            <a:r>
              <a:rPr kumimoji="1" lang="zh-TW" altLang="en-US" dirty="0"/>
              <a:t> </a:t>
            </a:r>
            <a:r>
              <a:rPr kumimoji="1" lang="zh-CN" altLang="en-US" dirty="0"/>
              <a:t>把有固定準確誤差的使用者評分算進去</a:t>
            </a:r>
            <a:endParaRPr kumimoji="1" lang="en-US" altLang="zh-CN" dirty="0"/>
          </a:p>
          <a:p>
            <a:r>
              <a:rPr kumimoji="1" lang="zh-CN" altLang="en-US" dirty="0"/>
              <a:t>再把資料放上</a:t>
            </a:r>
            <a:r>
              <a:rPr kumimoji="1" lang="en-US" altLang="zh-TW" dirty="0"/>
              <a:t>Azure</a:t>
            </a:r>
            <a:r>
              <a:rPr kumimoji="1" lang="zh-TW" altLang="en-US" dirty="0"/>
              <a:t> </a:t>
            </a:r>
            <a:r>
              <a:rPr kumimoji="1" lang="en-US" altLang="zh-TW" dirty="0"/>
              <a:t>cosmos</a:t>
            </a:r>
            <a:r>
              <a:rPr kumimoji="1" lang="zh-TW" altLang="en-US" dirty="0"/>
              <a:t> </a:t>
            </a:r>
            <a:r>
              <a:rPr kumimoji="1" lang="en-US" altLang="zh-TW" dirty="0"/>
              <a:t>DB???</a:t>
            </a:r>
            <a:r>
              <a:rPr kumimoji="1" lang="zh-TW" altLang="en-US" dirty="0"/>
              <a:t> </a:t>
            </a:r>
            <a:endParaRPr kumimoji="1" lang="en-US" altLang="zh-TW" dirty="0"/>
          </a:p>
          <a:p>
            <a:r>
              <a:rPr kumimoji="1" lang="zh-CN" altLang="en-US" dirty="0"/>
              <a:t>整個研究最後驗證分析</a:t>
            </a:r>
            <a:r>
              <a:rPr kumimoji="1" lang="en-US" altLang="zh-TW" dirty="0"/>
              <a:t>????</a:t>
            </a:r>
            <a:endParaRPr kumimoji="1" lang="en-US" altLang="zh-CN" dirty="0"/>
          </a:p>
          <a:p>
            <a:r>
              <a:rPr kumimoji="1" lang="en-US" altLang="zh-TW" dirty="0"/>
              <a:t>Ob</a:t>
            </a:r>
            <a:r>
              <a:rPr kumimoji="1" lang="zh-TW" altLang="en-US" dirty="0"/>
              <a:t> 台灣</a:t>
            </a:r>
            <a:r>
              <a:rPr kumimoji="1" lang="en-US" altLang="zh-TW" dirty="0"/>
              <a:t>1000</a:t>
            </a:r>
            <a:r>
              <a:rPr kumimoji="1" lang="zh-CN" altLang="en-US" dirty="0"/>
              <a:t>個地點只有</a:t>
            </a:r>
            <a:r>
              <a:rPr kumimoji="1" lang="en-US" altLang="zh-TW" dirty="0"/>
              <a:t>100</a:t>
            </a:r>
            <a:r>
              <a:rPr kumimoji="1" lang="zh-CN" altLang="en-US" dirty="0"/>
              <a:t>個測站，（越多人估，越多觀測點，數值越準確）</a:t>
            </a:r>
            <a:endParaRPr kumimoji="1" lang="en-US" altLang="zh-CN" dirty="0"/>
          </a:p>
          <a:p>
            <a:r>
              <a:rPr kumimoji="1" lang="en-US" altLang="zh-TW" dirty="0" err="1"/>
              <a:t>R_g</a:t>
            </a:r>
            <a:r>
              <a:rPr kumimoji="1" lang="zh-TW" altLang="en-US" dirty="0"/>
              <a:t> 很準在投的大約到</a:t>
            </a:r>
            <a:r>
              <a:rPr kumimoji="1" lang="en-US" altLang="zh-TW" dirty="0"/>
              <a:t>0.5</a:t>
            </a:r>
            <a:r>
              <a:rPr kumimoji="1" lang="zh-CN" altLang="en-US" dirty="0"/>
              <a:t>準確率會高</a:t>
            </a:r>
            <a:endParaRPr kumimoji="1" lang="en-US" altLang="zh-CN" dirty="0"/>
          </a:p>
          <a:p>
            <a:r>
              <a:rPr kumimoji="1" lang="en-US" altLang="zh-TW" dirty="0" err="1"/>
              <a:t>N_p</a:t>
            </a:r>
            <a:r>
              <a:rPr kumimoji="1" lang="zh-TW" altLang="en-US" dirty="0"/>
              <a:t>  </a:t>
            </a:r>
            <a:r>
              <a:rPr kumimoji="1" lang="zh-CN" altLang="en-US" dirty="0"/>
              <a:t>很會投的比例＆觀測站的比例固定</a:t>
            </a:r>
            <a:r>
              <a:rPr kumimoji="1" lang="en-US" altLang="zh-TW" dirty="0"/>
              <a:t>0.1</a:t>
            </a:r>
            <a:r>
              <a:rPr kumimoji="1" lang="zh-TW" altLang="en-US" dirty="0"/>
              <a:t> </a:t>
            </a:r>
            <a:r>
              <a:rPr kumimoji="1" lang="en-US" altLang="zh-TW" dirty="0"/>
              <a:t>,</a:t>
            </a:r>
            <a:r>
              <a:rPr kumimoji="1" lang="zh-TW" altLang="en-US" dirty="0"/>
              <a:t> </a:t>
            </a:r>
            <a:r>
              <a:rPr kumimoji="1" lang="en-US" altLang="zh-TW" dirty="0"/>
              <a:t>10000</a:t>
            </a:r>
            <a:r>
              <a:rPr kumimoji="1" lang="zh-CN" altLang="en-US" dirty="0"/>
              <a:t>會有</a:t>
            </a:r>
            <a:r>
              <a:rPr kumimoji="1" lang="en-US" altLang="zh-TW" dirty="0"/>
              <a:t>0.9</a:t>
            </a:r>
            <a:r>
              <a:rPr kumimoji="1" lang="zh-CN" altLang="en-US" dirty="0"/>
              <a:t>的準確率</a:t>
            </a:r>
            <a:endParaRPr kumimoji="1" lang="en-US" altLang="zh-CN" dirty="0"/>
          </a:p>
          <a:p>
            <a:r>
              <a:rPr kumimoji="1" lang="en-US" altLang="zh-TW" dirty="0"/>
              <a:t>Microwave</a:t>
            </a:r>
            <a:r>
              <a:rPr kumimoji="1" lang="zh-TW" altLang="en-US" dirty="0"/>
              <a:t> </a:t>
            </a:r>
            <a:r>
              <a:rPr kumimoji="1" lang="en-US" altLang="zh-TW" dirty="0"/>
              <a:t>Limb</a:t>
            </a:r>
            <a:r>
              <a:rPr kumimoji="1" lang="zh-TW" altLang="en-US" dirty="0"/>
              <a:t> </a:t>
            </a:r>
            <a:r>
              <a:rPr kumimoji="1" lang="en-US" altLang="zh-TW" dirty="0"/>
              <a:t>Sounder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0CB96F-D43C-444F-A3EA-3E2E65F5151B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965236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平台可以提升使用動機提升使用動機</a:t>
            </a:r>
            <a:endParaRPr kumimoji="1"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0CB96F-D43C-444F-A3EA-3E2E65F5151B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004262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各國數據</a:t>
            </a:r>
            <a:endParaRPr kumimoji="1" lang="en-US" altLang="zh-TW" dirty="0"/>
          </a:p>
          <a:p>
            <a:r>
              <a:rPr kumimoji="1" lang="zh-TW" altLang="en-US" dirty="0"/>
              <a:t>測站觀測效果擴散到沒有擴散的地方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0CB96F-D43C-444F-A3EA-3E2E65F5151B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53442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可以幫外國區域收集數據又可以交朋友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0CB96F-D43C-444F-A3EA-3E2E65F5151B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21602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平台可以提升使用動機提升使用動機</a:t>
            </a:r>
            <a:endParaRPr kumimoji="1"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0CB96F-D43C-444F-A3EA-3E2E65F5151B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16403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164FEC-4946-ED4E-BD48-8FEDD80813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2C1BF4E-7CEF-C54B-83B3-D8BBA1CDD9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F5D2D39-1C2A-BA43-87E6-E64344C68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F7A1D-C642-D74C-B5FA-BEF1759EA20C}" type="datetimeFigureOut">
              <a:rPr kumimoji="1" lang="zh-TW" altLang="en-US" smtClean="0"/>
              <a:t>2019/10/19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CB6A538-4B9B-3041-93D1-69F03519B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A30A4BC-DB3C-9744-9BF7-79AA30EA9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4865C-E5AF-3A4C-B589-E6FCA854E1F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66229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9E615F-079B-F745-AAE7-176BFEC7B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8EC389B-D071-AC4F-8C5A-7429915F9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F32090C-6442-FE43-8A28-34DCE77AB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F7A1D-C642-D74C-B5FA-BEF1759EA20C}" type="datetimeFigureOut">
              <a:rPr kumimoji="1" lang="zh-TW" altLang="en-US" smtClean="0"/>
              <a:t>2019/10/19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4476FB4-BFFF-E043-B30E-24EBE5F8C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D82C16B-C29D-2B42-802C-2FC0C024E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4865C-E5AF-3A4C-B589-E6FCA854E1F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83475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10344DE-5C74-C64A-A2E2-1F8B06A8DF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E6F766F-3222-2D4A-9D80-CB0525389E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434EE68-F666-D64A-A3FA-653344C84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F7A1D-C642-D74C-B5FA-BEF1759EA20C}" type="datetimeFigureOut">
              <a:rPr kumimoji="1" lang="zh-TW" altLang="en-US" smtClean="0"/>
              <a:t>2019/10/19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655D7EE-8750-E24A-BFF2-BEE89CBCF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B57E919-C950-1941-AC5E-C5F0BD2BF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4865C-E5AF-3A4C-B589-E6FCA854E1F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55394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10DF0F-8D0A-5B40-ABF3-21DDB40CF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2C4143B-5359-E54D-B862-CCA7CC7B1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15037A6-C677-DA44-BD74-C7F33D20D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F7A1D-C642-D74C-B5FA-BEF1759EA20C}" type="datetimeFigureOut">
              <a:rPr kumimoji="1" lang="zh-TW" altLang="en-US" smtClean="0"/>
              <a:t>2019/10/19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0054BB2-020B-6B4E-814D-CCFC4E921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5D872CB-FE89-1143-BDB0-6BEB45D77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4865C-E5AF-3A4C-B589-E6FCA854E1F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16216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1F8153-4917-2949-B38A-EE57F7A4B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9950521-7126-CA41-BF0C-43138F34C5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1B1830D-C52E-754A-A895-7E923C991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F7A1D-C642-D74C-B5FA-BEF1759EA20C}" type="datetimeFigureOut">
              <a:rPr kumimoji="1" lang="zh-TW" altLang="en-US" smtClean="0"/>
              <a:t>2019/10/19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D7506F7-9851-BC4F-A348-4C9A33028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DEE799C-3251-354B-8AA5-B9F6906AA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4865C-E5AF-3A4C-B589-E6FCA854E1F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4889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2E1D9D5-402D-6141-989A-6FEC5C1C8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D834DA5-DCCA-2942-8541-C448F33902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C8D13A2-9CF6-DC48-A538-5039336E94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ABC147F-2591-EA43-95D9-4D5096A66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F7A1D-C642-D74C-B5FA-BEF1759EA20C}" type="datetimeFigureOut">
              <a:rPr kumimoji="1" lang="zh-TW" altLang="en-US" smtClean="0"/>
              <a:t>2019/10/19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930BC02-F602-8949-9C7C-9F6CE8348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D356B1D-D985-AB42-83F0-A64C325DD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4865C-E5AF-3A4C-B589-E6FCA854E1F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042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2E8620-46EE-A544-9106-378FD9E66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52E73D5-2ACF-2241-8C16-F932E3834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11C1331-CEAB-B24D-B4DC-78D1817DC4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C1D96AE-FFA4-E44D-A91B-0A26E68185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6AAA2DB-B3E3-5F4E-931B-33C10BFA43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3655A86-DBC9-8847-9B12-846764501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F7A1D-C642-D74C-B5FA-BEF1759EA20C}" type="datetimeFigureOut">
              <a:rPr kumimoji="1" lang="zh-TW" altLang="en-US" smtClean="0"/>
              <a:t>2019/10/19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EF49EC8-F8C4-7A44-916F-FC18605FB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8C18F6E-E786-DE4C-AB74-EBE0C24C6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4865C-E5AF-3A4C-B589-E6FCA854E1F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191327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BDB752-7657-E94A-AB41-C04289776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299941F-D970-BD48-83D8-724415109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F7A1D-C642-D74C-B5FA-BEF1759EA20C}" type="datetimeFigureOut">
              <a:rPr kumimoji="1" lang="zh-TW" altLang="en-US" smtClean="0"/>
              <a:t>2019/10/19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C8A8B54-9CCF-CF4C-AA0B-98055BD9E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8A1E844-7BCF-024D-8462-ECC696DF1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4865C-E5AF-3A4C-B589-E6FCA854E1F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86798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5EE0858-9559-5048-A4B9-723668D5B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F7A1D-C642-D74C-B5FA-BEF1759EA20C}" type="datetimeFigureOut">
              <a:rPr kumimoji="1" lang="zh-TW" altLang="en-US" smtClean="0"/>
              <a:t>2019/10/19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F6DF094-479B-AC43-B155-A68D565B5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332516D-1804-4444-A54C-C28AC3459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4865C-E5AF-3A4C-B589-E6FCA854E1F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73342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567D68-D6C2-7B43-8655-7F999A69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311A8D7-8F09-5241-8B32-A62C142B98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6102895-D3AF-4D49-800D-C1E4B232FF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B433599-6CB4-A842-A284-FFCFA1E3C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F7A1D-C642-D74C-B5FA-BEF1759EA20C}" type="datetimeFigureOut">
              <a:rPr kumimoji="1" lang="zh-TW" altLang="en-US" smtClean="0"/>
              <a:t>2019/10/19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3BE1064-E198-BC46-8FA0-2C6CDCD85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B090819-6ECA-A34B-8981-89FDE471A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4865C-E5AF-3A4C-B589-E6FCA854E1F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81475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793874-5F49-1244-828B-6EEF338FC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85D26B0-D7B6-5846-BC04-DB977DF97A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EF743DD-1602-E040-87EA-C5982DCFE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5FBB634-1000-BB46-88C4-B47E893A7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F7A1D-C642-D74C-B5FA-BEF1759EA20C}" type="datetimeFigureOut">
              <a:rPr kumimoji="1" lang="zh-TW" altLang="en-US" smtClean="0"/>
              <a:t>2019/10/19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7B429D4-EAA5-A64D-9E8B-AC5F50BC7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110D7FD-ED2A-CE42-BD59-7EC212781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4865C-E5AF-3A4C-B589-E6FCA854E1F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55025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8F33FE6-00FD-6B43-AD9E-BD4459F56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84976EA-4A9F-9D4E-8E6E-0350757005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9BEF1B8-FC0C-2545-9E82-1E93DD4BAA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5F7A1D-C642-D74C-B5FA-BEF1759EA20C}" type="datetimeFigureOut">
              <a:rPr kumimoji="1" lang="zh-TW" altLang="en-US" smtClean="0"/>
              <a:t>2019/10/19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312D04E-8768-8C41-859A-0E5CD1221D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00FFE66-3268-E74A-A8D1-A5A4B916C4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4865C-E5AF-3A4C-B589-E6FCA854E1F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57564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env.people.com.cn/BIG5/9167528.html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hart" Target="../charts/chart5.xml"/><Relationship Id="rId3" Type="http://schemas.openxmlformats.org/officeDocument/2006/relationships/chart" Target="../charts/chart1.xml"/><Relationship Id="rId7" Type="http://schemas.openxmlformats.org/officeDocument/2006/relationships/chart" Target="../charts/chart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chart" Target="../charts/chart7.xml"/><Relationship Id="rId5" Type="http://schemas.openxmlformats.org/officeDocument/2006/relationships/chart" Target="../charts/chart3.xml"/><Relationship Id="rId10" Type="http://schemas.openxmlformats.org/officeDocument/2006/relationships/image" Target="../media/image3.png"/><Relationship Id="rId4" Type="http://schemas.openxmlformats.org/officeDocument/2006/relationships/chart" Target="../charts/chart2.xml"/><Relationship Id="rId9" Type="http://schemas.openxmlformats.org/officeDocument/2006/relationships/chart" Target="../charts/char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13" Type="http://schemas.openxmlformats.org/officeDocument/2006/relationships/image" Target="../media/image24.png"/><Relationship Id="rId18" Type="http://schemas.openxmlformats.org/officeDocument/2006/relationships/image" Target="../media/image29.svg"/><Relationship Id="rId3" Type="http://schemas.openxmlformats.org/officeDocument/2006/relationships/image" Target="../media/image13.png"/><Relationship Id="rId7" Type="http://schemas.openxmlformats.org/officeDocument/2006/relationships/image" Target="../media/image18.png"/><Relationship Id="rId12" Type="http://schemas.openxmlformats.org/officeDocument/2006/relationships/image" Target="../media/image23.svg"/><Relationship Id="rId17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7.svg"/><Relationship Id="rId20" Type="http://schemas.openxmlformats.org/officeDocument/2006/relationships/image" Target="../media/image31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2.png"/><Relationship Id="rId5" Type="http://schemas.openxmlformats.org/officeDocument/2006/relationships/image" Target="../media/image15.png"/><Relationship Id="rId15" Type="http://schemas.openxmlformats.org/officeDocument/2006/relationships/image" Target="../media/image26.png"/><Relationship Id="rId10" Type="http://schemas.openxmlformats.org/officeDocument/2006/relationships/image" Target="../media/image21.svg"/><Relationship Id="rId19" Type="http://schemas.openxmlformats.org/officeDocument/2006/relationships/image" Target="../media/image30.png"/><Relationship Id="rId4" Type="http://schemas.openxmlformats.org/officeDocument/2006/relationships/image" Target="../media/image14.svg"/><Relationship Id="rId9" Type="http://schemas.openxmlformats.org/officeDocument/2006/relationships/image" Target="../media/image20.png"/><Relationship Id="rId14" Type="http://schemas.openxmlformats.org/officeDocument/2006/relationships/image" Target="../media/image2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CB5112A0-2946-3148-85FC-ACA86FB59E0E}"/>
              </a:ext>
            </a:extLst>
          </p:cNvPr>
          <p:cNvSpPr/>
          <p:nvPr/>
        </p:nvSpPr>
        <p:spPr>
          <a:xfrm>
            <a:off x="1890772" y="1845619"/>
            <a:ext cx="7770061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600" b="0" i="0" dirty="0">
                <a:effectLst/>
                <a:latin typeface="system-ui"/>
              </a:rPr>
              <a:t>挑戰題目核心問題</a:t>
            </a:r>
            <a:endParaRPr lang="en-US" altLang="zh-TW" sz="3600" b="0" i="0" dirty="0">
              <a:effectLst/>
              <a:latin typeface="system-ui"/>
            </a:endParaRPr>
          </a:p>
          <a:p>
            <a:r>
              <a:rPr lang="zh-TW" altLang="en-US" sz="3600" b="0" i="0" dirty="0">
                <a:effectLst/>
                <a:latin typeface="system-ui"/>
              </a:rPr>
              <a:t>解決方法</a:t>
            </a:r>
            <a:r>
              <a:rPr lang="en-US" altLang="zh-TW" sz="3600" b="0" i="0" dirty="0">
                <a:effectLst/>
                <a:latin typeface="system-ui"/>
              </a:rPr>
              <a:t>-</a:t>
            </a:r>
            <a:r>
              <a:rPr lang="zh-TW" altLang="en-US" sz="3600" b="0" i="0" dirty="0">
                <a:effectLst/>
                <a:latin typeface="system-ui"/>
              </a:rPr>
              <a:t>平台</a:t>
            </a:r>
            <a:endParaRPr lang="en-US" altLang="zh-TW" sz="3600" b="0" i="0" dirty="0">
              <a:effectLst/>
              <a:latin typeface="system-ui"/>
            </a:endParaRPr>
          </a:p>
          <a:p>
            <a:r>
              <a:rPr lang="zh-TW" altLang="en-US" sz="3600" b="0" i="0" dirty="0">
                <a:effectLst/>
                <a:latin typeface="system-ui"/>
              </a:rPr>
              <a:t>技術</a:t>
            </a:r>
            <a:r>
              <a:rPr lang="en-US" altLang="zh-TW" sz="3600" b="0" i="0" dirty="0">
                <a:effectLst/>
                <a:latin typeface="system-ui"/>
              </a:rPr>
              <a:t>/</a:t>
            </a:r>
            <a:r>
              <a:rPr lang="zh-TW" altLang="en-US" sz="3600" b="0" i="0" dirty="0">
                <a:effectLst/>
                <a:latin typeface="system-ui"/>
              </a:rPr>
              <a:t>運作模式</a:t>
            </a:r>
            <a:endParaRPr lang="en-US" altLang="zh-TW" sz="3600" b="0" i="0" dirty="0">
              <a:effectLst/>
              <a:latin typeface="system-ui"/>
            </a:endParaRPr>
          </a:p>
          <a:p>
            <a:r>
              <a:rPr lang="zh-TW" altLang="en-US" sz="3600" b="0" i="0" dirty="0">
                <a:effectLst/>
                <a:latin typeface="system-ui"/>
              </a:rPr>
              <a:t>使用者</a:t>
            </a:r>
            <a:endParaRPr lang="en-US" altLang="zh-TW" sz="3600" b="0" i="0" dirty="0">
              <a:effectLst/>
              <a:latin typeface="system-ui"/>
            </a:endParaRPr>
          </a:p>
          <a:p>
            <a:r>
              <a:rPr lang="zh-TW" altLang="en-US" sz="3600" b="0" i="0" dirty="0">
                <a:effectLst/>
                <a:latin typeface="system-ui"/>
              </a:rPr>
              <a:t>未來發展目標</a:t>
            </a:r>
            <a:endParaRPr lang="en-US" altLang="zh-TW" sz="3600" b="0" i="0" dirty="0">
              <a:effectLst/>
              <a:latin typeface="system-ui"/>
            </a:endParaRPr>
          </a:p>
          <a:p>
            <a:r>
              <a:rPr lang="zh-CN" altLang="en-US" sz="3600" dirty="0">
                <a:latin typeface="system-ui"/>
              </a:rPr>
              <a:t>總結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8744689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1304C2C-7147-D64F-BD0A-00195213110C}"/>
              </a:ext>
            </a:extLst>
          </p:cNvPr>
          <p:cNvSpPr txBox="1">
            <a:spLocks/>
          </p:cNvSpPr>
          <p:nvPr/>
        </p:nvSpPr>
        <p:spPr>
          <a:xfrm>
            <a:off x="375888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sz="3200" spc="300" dirty="0">
                <a:solidFill>
                  <a:srgbClr val="3578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總結</a:t>
            </a:r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12A7EB8B-81BC-694B-A515-4BE20BD52010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alphaModFix amt="2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10000" b="90000" l="10000" r="90000">
                        <a14:foregroundMark x1="62979" y1="29785" x2="64574" y2="33011"/>
                        <a14:foregroundMark x1="80638" y1="53011" x2="73936" y2="55376"/>
                        <a14:foregroundMark x1="25532" y1="53226" x2="27234" y2="59677"/>
                        <a14:foregroundMark x1="30957" y1="78065" x2="32234" y2="78602"/>
                        <a14:foregroundMark x1="43511" y1="77849" x2="43511" y2="77849"/>
                        <a14:foregroundMark x1="47234" y1="78925" x2="47234" y2="78925"/>
                        <a14:foregroundMark x1="57660" y1="77312" x2="57660" y2="77312"/>
                        <a14:foregroundMark x1="65957" y1="78065" x2="65957" y2="78065"/>
                        <a14:backgroundMark x1="49681" y1="83871" x2="49681" y2="83871"/>
                      </a14:backgroundRemoval>
                    </a14:imgEffect>
                    <a14:imgEffect>
                      <a14:artisticGlowEdges/>
                    </a14:imgEffect>
                    <a14:imgEffect>
                      <a14:saturation sat="37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49323" y="324218"/>
            <a:ext cx="767489" cy="759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5BF0D993-6FEF-014F-8E43-A5841AF887F5}"/>
              </a:ext>
            </a:extLst>
          </p:cNvPr>
          <p:cNvSpPr/>
          <p:nvPr/>
        </p:nvSpPr>
        <p:spPr>
          <a:xfrm>
            <a:off x="2761115" y="1913391"/>
            <a:ext cx="6096000" cy="22032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CN" altLang="en-US" sz="2400" dirty="0">
                <a:solidFill>
                  <a:srgbClr val="3578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增加資料密度</a:t>
            </a:r>
            <a:endParaRPr kumimoji="1" lang="en-US" altLang="zh-CN" sz="2400" dirty="0">
              <a:solidFill>
                <a:srgbClr val="35789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kumimoji="1" lang="zh-CN" altLang="en-US" sz="2400" dirty="0">
                <a:solidFill>
                  <a:srgbClr val="3578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提升公民使用動機</a:t>
            </a:r>
            <a:endParaRPr kumimoji="1" lang="en-US" altLang="zh-TW" sz="2400" dirty="0">
              <a:solidFill>
                <a:srgbClr val="35789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200000"/>
              </a:lnSpc>
            </a:pPr>
            <a:r>
              <a:rPr kumimoji="1" lang="zh-TW" altLang="en-US" sz="2400" dirty="0">
                <a:solidFill>
                  <a:srgbClr val="3578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加權演算法</a:t>
            </a:r>
            <a:endParaRPr kumimoji="1" lang="en-US" altLang="zh-TW" dirty="0">
              <a:solidFill>
                <a:srgbClr val="35789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F782D722-E7EB-1245-874E-56E881372A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5221" y="1913391"/>
            <a:ext cx="535894" cy="535894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C637D4DB-CDA1-F246-9044-D60A394DF0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5221" y="2751591"/>
            <a:ext cx="535894" cy="535894"/>
          </a:xfrm>
          <a:prstGeom prst="rect">
            <a:avLst/>
          </a:prstGeom>
        </p:spPr>
      </p:pic>
      <p:pic>
        <p:nvPicPr>
          <p:cNvPr id="27" name="圖片 26">
            <a:extLst>
              <a:ext uri="{FF2B5EF4-FFF2-40B4-BE49-F238E27FC236}">
                <a16:creationId xmlns:a16="http://schemas.microsoft.com/office/drawing/2014/main" id="{C0E80C9C-7168-2B4C-93A6-EBDA9708FA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4271" y="3589791"/>
            <a:ext cx="535894" cy="535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72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內容版面配置區 4">
            <a:extLst>
              <a:ext uri="{FF2B5EF4-FFF2-40B4-BE49-F238E27FC236}">
                <a16:creationId xmlns:a16="http://schemas.microsoft.com/office/drawing/2014/main" id="{AB9571E4-F8CC-6E4B-A62B-C417F017C1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67101" b="82388"/>
          <a:stretch/>
        </p:blipFill>
        <p:spPr>
          <a:xfrm>
            <a:off x="-7850457" y="936700"/>
            <a:ext cx="7112295" cy="3389971"/>
          </a:xfr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DD3951A0-E356-1F4C-8106-BC19BE0B825C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alphaModFix amt="3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10000" b="90000" l="10000" r="90000">
                        <a14:foregroundMark x1="62979" y1="29785" x2="64574" y2="33011"/>
                        <a14:foregroundMark x1="80638" y1="53011" x2="73936" y2="55376"/>
                        <a14:foregroundMark x1="25532" y1="53226" x2="27234" y2="59677"/>
                        <a14:foregroundMark x1="30957" y1="78065" x2="32234" y2="78602"/>
                        <a14:foregroundMark x1="43511" y1="77849" x2="43511" y2="77849"/>
                        <a14:foregroundMark x1="47234" y1="78925" x2="47234" y2="78925"/>
                        <a14:foregroundMark x1="57660" y1="77312" x2="57660" y2="77312"/>
                        <a14:foregroundMark x1="65957" y1="78065" x2="65957" y2="78065"/>
                        <a14:backgroundMark x1="49681" y1="83871" x2="49681" y2="838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40751" y="307285"/>
            <a:ext cx="767489" cy="759324"/>
          </a:xfrm>
          <a:prstGeom prst="rect">
            <a:avLst/>
          </a:prstGeom>
        </p:spPr>
      </p:pic>
      <p:sp>
        <p:nvSpPr>
          <p:cNvPr id="17" name="標題 1">
            <a:extLst>
              <a:ext uri="{FF2B5EF4-FFF2-40B4-BE49-F238E27FC236}">
                <a16:creationId xmlns:a16="http://schemas.microsoft.com/office/drawing/2014/main" id="{FC828DCD-00E9-D34C-B46C-96D0F7C4AB71}"/>
              </a:ext>
            </a:extLst>
          </p:cNvPr>
          <p:cNvSpPr txBox="1">
            <a:spLocks/>
          </p:cNvSpPr>
          <p:nvPr/>
        </p:nvSpPr>
        <p:spPr>
          <a:xfrm>
            <a:off x="887171" y="288238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zh-TW" sz="4800" spc="300" dirty="0">
                <a:solidFill>
                  <a:srgbClr val="B76F8A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Q&amp;A</a:t>
            </a:r>
            <a:endParaRPr kumimoji="1" lang="zh-TW" altLang="en-US" sz="4800" spc="300" dirty="0">
              <a:solidFill>
                <a:srgbClr val="B76F8A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92800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673182-FB20-1446-9F63-8C5623475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故事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D0A928B-0E50-FC4C-8775-7204697A6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開發了一個平台，融合了觀看空氣品質數據與交友平台，使用者可以瀏覽各地的空氣品質數據，甚至能即時對現場的空氣品質做評分</a:t>
            </a:r>
            <a:endParaRPr kumimoji="1" lang="en-US" altLang="zh-TW" dirty="0"/>
          </a:p>
          <a:p>
            <a:r>
              <a:rPr kumimoji="1" lang="zh-TW" altLang="en-US" dirty="0"/>
              <a:t>後台會去計算資料，去比對公民的數據是否準確，如果為準確，便會把它數值加計去當參考依據</a:t>
            </a:r>
            <a:endParaRPr kumimoji="1" lang="en-US" altLang="zh-TW" dirty="0"/>
          </a:p>
          <a:p>
            <a:r>
              <a:rPr kumimoji="1" lang="zh-CN" altLang="en-US" dirty="0"/>
              <a:t>當這位公民開啟交友功能，會顯示附近有在評分的人們，當然，評分越多越準確的人，他的曝光度也越高，會在列表的越前面。</a:t>
            </a:r>
            <a:endParaRPr kumimoji="1" lang="zh-TW" altLang="en-US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13070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75F4A1-3BD9-214A-B358-730F2AD66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chemeClr val="bg1">
                    <a:lumMod val="50000"/>
                  </a:schemeClr>
                </a:solidFill>
              </a:rPr>
              <a:t>解決方案落實性為何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E8B3310-D80B-CC46-89C9-6B22577BD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TW" altLang="en-US" dirty="0"/>
              <a:t>？？？</a:t>
            </a:r>
          </a:p>
        </p:txBody>
      </p:sp>
    </p:spTree>
    <p:extLst>
      <p:ext uri="{BB962C8B-B14F-4D97-AF65-F5344CB8AC3E}">
        <p14:creationId xmlns:p14="http://schemas.microsoft.com/office/powerpoint/2010/main" val="618791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29481C-B35F-014C-9AF9-4CB87122F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平台呈現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EEB4CE7-C7A7-F249-80BD-96EEA874B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TW" altLang="en-US" dirty="0"/>
              <a:t>畫面 功能</a:t>
            </a:r>
          </a:p>
        </p:txBody>
      </p:sp>
    </p:spTree>
    <p:extLst>
      <p:ext uri="{BB962C8B-B14F-4D97-AF65-F5344CB8AC3E}">
        <p14:creationId xmlns:p14="http://schemas.microsoft.com/office/powerpoint/2010/main" val="2783849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F26EDF-A4C6-DB48-A20B-7970047F7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機會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9663D0-BA25-EC46-9977-61BD31111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Based</a:t>
            </a:r>
            <a:r>
              <a:rPr kumimoji="1" lang="zh-TW" altLang="en-US" dirty="0"/>
              <a:t> </a:t>
            </a:r>
            <a:r>
              <a:rPr kumimoji="1" lang="en-US" altLang="zh-TW" dirty="0"/>
              <a:t>on</a:t>
            </a:r>
            <a:r>
              <a:rPr kumimoji="1" lang="zh-TW" altLang="en-US" dirty="0"/>
              <a:t> 全球十大環境問題 第七名 大氣汙染</a:t>
            </a:r>
            <a:r>
              <a:rPr lang="en" altLang="zh-TW" dirty="0">
                <a:hlinkClick r:id="rId2"/>
              </a:rPr>
              <a:t>http://env.people.com.cn/BIG5/9167528.html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392018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A143F2-5CA3-7341-A5F4-F5A1783F1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概念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0951027-7EFB-9142-A779-90DAAAD363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性別觀點：</a:t>
            </a:r>
            <a:r>
              <a:rPr kumimoji="1" lang="zh-CN" altLang="en-US" dirty="0"/>
              <a:t>預設不顯示男女性別，篩選器選擇男性向與女性向（因此選男性向）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61210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E018B51A-D4D4-324A-885F-905418D4B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378" y="2294965"/>
            <a:ext cx="4883569" cy="2327835"/>
          </a:xfrm>
          <a:prstGeom prst="rect">
            <a:avLst/>
          </a:prstGeom>
        </p:spPr>
      </p:pic>
      <p:cxnSp>
        <p:nvCxnSpPr>
          <p:cNvPr id="4" name="直線接點 3">
            <a:extLst>
              <a:ext uri="{FF2B5EF4-FFF2-40B4-BE49-F238E27FC236}">
                <a16:creationId xmlns:a16="http://schemas.microsoft.com/office/drawing/2014/main" id="{A6AD452A-8197-0A42-BE35-73376BE8D461}"/>
              </a:ext>
            </a:extLst>
          </p:cNvPr>
          <p:cNvCxnSpPr>
            <a:cxnSpLocks/>
          </p:cNvCxnSpPr>
          <p:nvPr/>
        </p:nvCxnSpPr>
        <p:spPr>
          <a:xfrm>
            <a:off x="-991248" y="1502043"/>
            <a:ext cx="0" cy="1150194"/>
          </a:xfrm>
          <a:prstGeom prst="line">
            <a:avLst/>
          </a:prstGeom>
          <a:ln w="101600">
            <a:solidFill>
              <a:srgbClr val="B76F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B9676205-08BA-E940-ADED-56CA6A7CB549}"/>
              </a:ext>
            </a:extLst>
          </p:cNvPr>
          <p:cNvCxnSpPr>
            <a:cxnSpLocks/>
          </p:cNvCxnSpPr>
          <p:nvPr/>
        </p:nvCxnSpPr>
        <p:spPr>
          <a:xfrm>
            <a:off x="-793338" y="1502043"/>
            <a:ext cx="0" cy="1150194"/>
          </a:xfrm>
          <a:prstGeom prst="line">
            <a:avLst/>
          </a:prstGeom>
          <a:ln w="101600">
            <a:solidFill>
              <a:srgbClr val="35789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F248EA6A-9298-9F42-9D36-C4A5D28D96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0516" y="3089967"/>
            <a:ext cx="5621866" cy="14625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題型五</a:t>
            </a:r>
            <a:r>
              <a:rPr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 </a:t>
            </a:r>
            <a:r>
              <a:rPr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生活在我們的世界裡</a:t>
            </a:r>
            <a:endParaRPr lang="en-US" altLang="zh-TW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lang="en" altLang="zh-TW" sz="1600" dirty="0">
                <a:ea typeface="Microsoft JhengHei" panose="020B0604030504040204" pitchFamily="34" charset="-120"/>
              </a:rPr>
              <a:t>22. Surface-to-Air (Quality) Mission </a:t>
            </a:r>
            <a:r>
              <a:rPr lang="zh-TW" altLang="en-US" sz="1600" dirty="0">
                <a:ea typeface="Microsoft JhengHei" panose="020B0604030504040204" pitchFamily="34" charset="-120"/>
              </a:rPr>
              <a:t>地對空（空氣品質）任務</a:t>
            </a:r>
            <a:endParaRPr lang="en-US" altLang="zh-TW" sz="16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TW" altLang="en-US" sz="2400" dirty="0">
                <a:ea typeface="Microsoft JhengHei" panose="020B0604030504040204" pitchFamily="34" charset="-120"/>
              </a:rPr>
              <a:t>第</a:t>
            </a:r>
            <a:r>
              <a:rPr lang="en-US" altLang="zh-TW" sz="2400" dirty="0">
                <a:ea typeface="Microsoft JhengHei" panose="020B0604030504040204" pitchFamily="34" charset="-120"/>
              </a:rPr>
              <a:t>35</a:t>
            </a:r>
            <a:r>
              <a:rPr lang="zh-CN" altLang="en-US" sz="2400" dirty="0">
                <a:ea typeface="Microsoft JhengHei" panose="020B0604030504040204" pitchFamily="34" charset="-120"/>
              </a:rPr>
              <a:t>組</a:t>
            </a:r>
            <a:r>
              <a:rPr lang="zh-TW" altLang="en-US" sz="2400" dirty="0">
                <a:ea typeface="Microsoft JhengHei" panose="020B0604030504040204" pitchFamily="34" charset="-120"/>
              </a:rPr>
              <a:t> </a:t>
            </a:r>
            <a:r>
              <a:rPr lang="en-US" altLang="zh-TW" sz="2400" dirty="0">
                <a:ea typeface="Microsoft JhengHei" panose="020B0604030504040204" pitchFamily="34" charset="-120"/>
              </a:rPr>
              <a:t>M1631</a:t>
            </a:r>
            <a:endParaRPr lang="zh-TW" altLang="en-US" sz="2400" dirty="0">
              <a:ea typeface="Microsoft JhengHei" panose="020B0604030504040204" pitchFamily="34" charset="-12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EA2DE1F-99CA-1441-BE93-F0E76C786947}"/>
              </a:ext>
            </a:extLst>
          </p:cNvPr>
          <p:cNvSpPr/>
          <p:nvPr/>
        </p:nvSpPr>
        <p:spPr>
          <a:xfrm>
            <a:off x="5710516" y="2581967"/>
            <a:ext cx="391757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200" spc="300" dirty="0">
                <a:solidFill>
                  <a:srgbClr val="DB3E45"/>
                </a:solidFill>
                <a:ea typeface="Microsoft JhengHei" panose="020B0604030504040204" pitchFamily="34" charset="-120"/>
              </a:rPr>
              <a:t>2019</a:t>
            </a:r>
            <a:r>
              <a:rPr lang="zh-TW" altLang="en-US" sz="3200" spc="300" dirty="0">
                <a:solidFill>
                  <a:srgbClr val="DB3E45"/>
                </a:solidFill>
                <a:ea typeface="Microsoft JhengHei" panose="020B0604030504040204" pitchFamily="34" charset="-120"/>
              </a:rPr>
              <a:t> </a:t>
            </a:r>
            <a:r>
              <a:rPr lang="en-US" altLang="zh-TW" sz="3200" spc="300" dirty="0">
                <a:solidFill>
                  <a:srgbClr val="DB3E45"/>
                </a:solidFill>
                <a:ea typeface="Microsoft JhengHei" panose="020B0604030504040204" pitchFamily="34" charset="-120"/>
              </a:rPr>
              <a:t>NASA</a:t>
            </a:r>
            <a:r>
              <a:rPr lang="zh-TW" altLang="en-US" sz="3200" spc="300" dirty="0">
                <a:solidFill>
                  <a:srgbClr val="DB3E45"/>
                </a:solidFill>
                <a:ea typeface="Microsoft JhengHei" panose="020B0604030504040204" pitchFamily="34" charset="-120"/>
              </a:rPr>
              <a:t> </a:t>
            </a:r>
            <a:r>
              <a:rPr lang="zh-CN" altLang="en-US" sz="2800" spc="300" dirty="0">
                <a:solidFill>
                  <a:srgbClr val="DB3E45"/>
                </a:solidFill>
                <a:ea typeface="Microsoft JhengHei" panose="020B0604030504040204" pitchFamily="34" charset="-120"/>
              </a:rPr>
              <a:t>黑客松</a:t>
            </a:r>
            <a:endParaRPr lang="en-US" altLang="zh-TW" sz="4000" spc="300" dirty="0">
              <a:solidFill>
                <a:srgbClr val="DB3E45"/>
              </a:solidFill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07762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標題 1">
            <a:extLst>
              <a:ext uri="{FF2B5EF4-FFF2-40B4-BE49-F238E27FC236}">
                <a16:creationId xmlns:a16="http://schemas.microsoft.com/office/drawing/2014/main" id="{0B024DEC-B9B7-0248-847A-17CA7C57151F}"/>
              </a:ext>
            </a:extLst>
          </p:cNvPr>
          <p:cNvSpPr txBox="1">
            <a:spLocks/>
          </p:cNvSpPr>
          <p:nvPr/>
        </p:nvSpPr>
        <p:spPr>
          <a:xfrm>
            <a:off x="375888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sz="3200" spc="300" dirty="0">
                <a:solidFill>
                  <a:srgbClr val="DB3E45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問題核心發想</a:t>
            </a:r>
          </a:p>
        </p:txBody>
      </p:sp>
      <p:pic>
        <p:nvPicPr>
          <p:cNvPr id="23" name="圖片 22">
            <a:extLst>
              <a:ext uri="{FF2B5EF4-FFF2-40B4-BE49-F238E27FC236}">
                <a16:creationId xmlns:a16="http://schemas.microsoft.com/office/drawing/2014/main" id="{F558115D-98DF-3C4D-B723-FBDBE1DF04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69" r="60252"/>
          <a:stretch/>
        </p:blipFill>
        <p:spPr>
          <a:xfrm>
            <a:off x="4034117" y="1330652"/>
            <a:ext cx="575168" cy="762000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7CA1A17E-6A03-E449-B4FC-5B40AA9080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69" r="60252"/>
          <a:stretch/>
        </p:blipFill>
        <p:spPr>
          <a:xfrm>
            <a:off x="4034117" y="2913529"/>
            <a:ext cx="575168" cy="762000"/>
          </a:xfrm>
          <a:prstGeom prst="rect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EB4EE2DF-CE68-474C-9B47-8EF813CB70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69" r="60252"/>
          <a:stretch/>
        </p:blipFill>
        <p:spPr>
          <a:xfrm>
            <a:off x="4034117" y="4198233"/>
            <a:ext cx="575168" cy="762000"/>
          </a:xfrm>
          <a:prstGeom prst="rect">
            <a:avLst/>
          </a:prstGeom>
        </p:spPr>
      </p:pic>
      <p:sp>
        <p:nvSpPr>
          <p:cNvPr id="26" name="標題 1">
            <a:extLst>
              <a:ext uri="{FF2B5EF4-FFF2-40B4-BE49-F238E27FC236}">
                <a16:creationId xmlns:a16="http://schemas.microsoft.com/office/drawing/2014/main" id="{3AFFB1D9-1B4E-3D45-BF7D-A04357005856}"/>
              </a:ext>
            </a:extLst>
          </p:cNvPr>
          <p:cNvSpPr txBox="1">
            <a:spLocks/>
          </p:cNvSpPr>
          <p:nvPr/>
        </p:nvSpPr>
        <p:spPr>
          <a:xfrm>
            <a:off x="4778901" y="1407033"/>
            <a:ext cx="4450312" cy="6092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kumimoji="1"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公民數據取得的問題</a:t>
            </a:r>
            <a:endParaRPr kumimoji="1" lang="zh-TW" altLang="en-US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7" name="標題 1">
            <a:extLst>
              <a:ext uri="{FF2B5EF4-FFF2-40B4-BE49-F238E27FC236}">
                <a16:creationId xmlns:a16="http://schemas.microsoft.com/office/drawing/2014/main" id="{2B73944C-1C69-7B4F-94E4-19E907ECE1B7}"/>
              </a:ext>
            </a:extLst>
          </p:cNvPr>
          <p:cNvSpPr txBox="1">
            <a:spLocks/>
          </p:cNvSpPr>
          <p:nvPr/>
        </p:nvSpPr>
        <p:spPr>
          <a:xfrm>
            <a:off x="4795560" y="3066156"/>
            <a:ext cx="3119058" cy="4567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測站少且分布不均</a:t>
            </a:r>
          </a:p>
        </p:txBody>
      </p:sp>
      <p:sp>
        <p:nvSpPr>
          <p:cNvPr id="28" name="標題 1">
            <a:extLst>
              <a:ext uri="{FF2B5EF4-FFF2-40B4-BE49-F238E27FC236}">
                <a16:creationId xmlns:a16="http://schemas.microsoft.com/office/drawing/2014/main" id="{A1E5ECEC-E12E-544D-AB04-882C45079F19}"/>
              </a:ext>
            </a:extLst>
          </p:cNvPr>
          <p:cNvSpPr txBox="1">
            <a:spLocks/>
          </p:cNvSpPr>
          <p:nvPr/>
        </p:nvSpPr>
        <p:spPr>
          <a:xfrm>
            <a:off x="4778901" y="4274614"/>
            <a:ext cx="3516014" cy="6856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kumimoji="1" lang="zh-TW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各國</a:t>
            </a:r>
            <a:r>
              <a:rPr kumimoji="1" lang="en-US" altLang="zh-TW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AQI</a:t>
            </a:r>
            <a:r>
              <a:rPr kumimoji="1" lang="zh-CN" altLang="en-US" sz="24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指標不同</a:t>
            </a:r>
            <a:endParaRPr kumimoji="1" lang="zh-TW" altLang="en-US" sz="24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9" name="標題 1">
            <a:extLst>
              <a:ext uri="{FF2B5EF4-FFF2-40B4-BE49-F238E27FC236}">
                <a16:creationId xmlns:a16="http://schemas.microsoft.com/office/drawing/2014/main" id="{B74A326A-5900-A44F-8A73-26B3C659E6FE}"/>
              </a:ext>
            </a:extLst>
          </p:cNvPr>
          <p:cNvSpPr txBox="1">
            <a:spLocks/>
          </p:cNvSpPr>
          <p:nvPr/>
        </p:nvSpPr>
        <p:spPr>
          <a:xfrm>
            <a:off x="4778901" y="1918674"/>
            <a:ext cx="4450312" cy="7649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kumimoji="1" lang="zh-TW" altLang="en-US" sz="1800" dirty="0">
                <a:solidFill>
                  <a:srgbClr val="DB3E45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公民參與度低</a:t>
            </a:r>
            <a:endParaRPr kumimoji="1" lang="en-US" altLang="zh-TW" sz="1800" dirty="0">
              <a:solidFill>
                <a:srgbClr val="DB3E45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800" dirty="0">
                <a:solidFill>
                  <a:srgbClr val="DB3E45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數據準確度</a:t>
            </a:r>
            <a:endParaRPr kumimoji="1" lang="en-US" altLang="zh-CN" sz="1800" dirty="0">
              <a:solidFill>
                <a:srgbClr val="DB3E45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0" name="標題 1">
            <a:extLst>
              <a:ext uri="{FF2B5EF4-FFF2-40B4-BE49-F238E27FC236}">
                <a16:creationId xmlns:a16="http://schemas.microsoft.com/office/drawing/2014/main" id="{4BB272C8-ABFC-E448-904C-6D04BEACDDF7}"/>
              </a:ext>
            </a:extLst>
          </p:cNvPr>
          <p:cNvSpPr txBox="1">
            <a:spLocks/>
          </p:cNvSpPr>
          <p:nvPr/>
        </p:nvSpPr>
        <p:spPr>
          <a:xfrm>
            <a:off x="4778901" y="3522901"/>
            <a:ext cx="4450312" cy="7649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kumimoji="1" lang="zh-TW" altLang="en-US" sz="1800" dirty="0">
                <a:solidFill>
                  <a:srgbClr val="DB3E45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資料密度低</a:t>
            </a:r>
            <a:endParaRPr kumimoji="1" lang="en-US" altLang="zh-TW" sz="1800" dirty="0">
              <a:solidFill>
                <a:srgbClr val="DB3E45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2" name="標題 1">
            <a:extLst>
              <a:ext uri="{FF2B5EF4-FFF2-40B4-BE49-F238E27FC236}">
                <a16:creationId xmlns:a16="http://schemas.microsoft.com/office/drawing/2014/main" id="{B2837E48-FF6E-734F-9763-9638C65E863B}"/>
              </a:ext>
            </a:extLst>
          </p:cNvPr>
          <p:cNvSpPr txBox="1">
            <a:spLocks/>
          </p:cNvSpPr>
          <p:nvPr/>
        </p:nvSpPr>
        <p:spPr>
          <a:xfrm>
            <a:off x="4778901" y="4862637"/>
            <a:ext cx="4450312" cy="7649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kumimoji="1" lang="zh-CN" altLang="en-US" sz="1800" dirty="0">
                <a:solidFill>
                  <a:srgbClr val="DB3E45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民眾直觀感受只對空氣品質好壞</a:t>
            </a:r>
            <a:endParaRPr kumimoji="1" lang="en-US" altLang="zh-TW" sz="1800" dirty="0">
              <a:solidFill>
                <a:srgbClr val="DB3E45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17762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A71656EA-D784-EE49-B88A-A98538EB96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35862" y="2071395"/>
            <a:ext cx="4719926" cy="2014830"/>
          </a:xfrm>
        </p:spPr>
      </p:pic>
      <p:cxnSp>
        <p:nvCxnSpPr>
          <p:cNvPr id="4" name="直線接點 3">
            <a:extLst>
              <a:ext uri="{FF2B5EF4-FFF2-40B4-BE49-F238E27FC236}">
                <a16:creationId xmlns:a16="http://schemas.microsoft.com/office/drawing/2014/main" id="{A6AD452A-8197-0A42-BE35-73376BE8D461}"/>
              </a:ext>
            </a:extLst>
          </p:cNvPr>
          <p:cNvCxnSpPr>
            <a:cxnSpLocks/>
          </p:cNvCxnSpPr>
          <p:nvPr/>
        </p:nvCxnSpPr>
        <p:spPr>
          <a:xfrm>
            <a:off x="-991248" y="1502043"/>
            <a:ext cx="0" cy="1150194"/>
          </a:xfrm>
          <a:prstGeom prst="line">
            <a:avLst/>
          </a:prstGeom>
          <a:ln w="101600">
            <a:solidFill>
              <a:srgbClr val="B76F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B9676205-08BA-E940-ADED-56CA6A7CB549}"/>
              </a:ext>
            </a:extLst>
          </p:cNvPr>
          <p:cNvCxnSpPr>
            <a:cxnSpLocks/>
          </p:cNvCxnSpPr>
          <p:nvPr/>
        </p:nvCxnSpPr>
        <p:spPr>
          <a:xfrm>
            <a:off x="-417780" y="1502043"/>
            <a:ext cx="0" cy="1150194"/>
          </a:xfrm>
          <a:prstGeom prst="line">
            <a:avLst/>
          </a:prstGeom>
          <a:ln w="101600">
            <a:solidFill>
              <a:srgbClr val="35789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E17FF0E2-4D20-CE4C-B8DF-195E8984FE34}"/>
              </a:ext>
            </a:extLst>
          </p:cNvPr>
          <p:cNvSpPr/>
          <p:nvPr/>
        </p:nvSpPr>
        <p:spPr>
          <a:xfrm>
            <a:off x="3895168" y="3892714"/>
            <a:ext cx="48013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solidFill>
                  <a:srgbClr val="317093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融合交友功能之空氣品質介面平台</a:t>
            </a:r>
          </a:p>
        </p:txBody>
      </p:sp>
    </p:spTree>
    <p:extLst>
      <p:ext uri="{BB962C8B-B14F-4D97-AF65-F5344CB8AC3E}">
        <p14:creationId xmlns:p14="http://schemas.microsoft.com/office/powerpoint/2010/main" val="1867011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橢圓 1">
            <a:extLst>
              <a:ext uri="{FF2B5EF4-FFF2-40B4-BE49-F238E27FC236}">
                <a16:creationId xmlns:a16="http://schemas.microsoft.com/office/drawing/2014/main" id="{9DF76FEF-62FF-964A-859C-69760C2A2D94}"/>
              </a:ext>
            </a:extLst>
          </p:cNvPr>
          <p:cNvSpPr/>
          <p:nvPr/>
        </p:nvSpPr>
        <p:spPr>
          <a:xfrm>
            <a:off x="7730730" y="768916"/>
            <a:ext cx="1534776" cy="1527986"/>
          </a:xfrm>
          <a:prstGeom prst="ellipse">
            <a:avLst/>
          </a:prstGeom>
          <a:solidFill>
            <a:schemeClr val="bg1"/>
          </a:solidFill>
          <a:ln w="28575">
            <a:solidFill>
              <a:srgbClr val="3578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標題 1">
            <a:extLst>
              <a:ext uri="{FF2B5EF4-FFF2-40B4-BE49-F238E27FC236}">
                <a16:creationId xmlns:a16="http://schemas.microsoft.com/office/drawing/2014/main" id="{0B024DEC-B9B7-0248-847A-17CA7C57151F}"/>
              </a:ext>
            </a:extLst>
          </p:cNvPr>
          <p:cNvSpPr txBox="1">
            <a:spLocks/>
          </p:cNvSpPr>
          <p:nvPr/>
        </p:nvSpPr>
        <p:spPr>
          <a:xfrm>
            <a:off x="375888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200" spc="300" dirty="0">
                <a:solidFill>
                  <a:srgbClr val="3578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平台介紹</a:t>
            </a:r>
            <a:endParaRPr kumimoji="1" lang="zh-TW" altLang="en-US" sz="3200" spc="300" dirty="0">
              <a:solidFill>
                <a:srgbClr val="35789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D10C30C4-0286-DB45-A6AC-723F0E8F0572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alphaModFix amt="2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10000" b="90000" l="10000" r="90000">
                        <a14:foregroundMark x1="62979" y1="29785" x2="64574" y2="33011"/>
                        <a14:foregroundMark x1="80638" y1="53011" x2="73936" y2="55376"/>
                        <a14:foregroundMark x1="25532" y1="53226" x2="27234" y2="59677"/>
                        <a14:foregroundMark x1="30957" y1="78065" x2="32234" y2="78602"/>
                        <a14:foregroundMark x1="43511" y1="77849" x2="43511" y2="77849"/>
                        <a14:foregroundMark x1="47234" y1="78925" x2="47234" y2="78925"/>
                        <a14:foregroundMark x1="57660" y1="77312" x2="57660" y2="77312"/>
                        <a14:foregroundMark x1="65957" y1="78065" x2="65957" y2="78065"/>
                        <a14:backgroundMark x1="49681" y1="83871" x2="49681" y2="83871"/>
                      </a14:backgroundRemoval>
                    </a14:imgEffect>
                    <a14:imgEffect>
                      <a14:artisticGlowEdges/>
                    </a14:imgEffect>
                    <a14:imgEffect>
                      <a14:saturation sat="37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49323" y="324218"/>
            <a:ext cx="767489" cy="759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B1088F24-9238-8C48-939E-2515D55A20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367" y="2470546"/>
            <a:ext cx="7115090" cy="3833175"/>
          </a:xfrm>
          <a:prstGeom prst="rect">
            <a:avLst/>
          </a:prstGeom>
        </p:spPr>
      </p:pic>
      <p:sp>
        <p:nvSpPr>
          <p:cNvPr id="30" name="橢圓 29">
            <a:extLst>
              <a:ext uri="{FF2B5EF4-FFF2-40B4-BE49-F238E27FC236}">
                <a16:creationId xmlns:a16="http://schemas.microsoft.com/office/drawing/2014/main" id="{571608CF-5DC9-B249-9E32-E56279619A6E}"/>
              </a:ext>
            </a:extLst>
          </p:cNvPr>
          <p:cNvSpPr/>
          <p:nvPr/>
        </p:nvSpPr>
        <p:spPr>
          <a:xfrm>
            <a:off x="9475281" y="729453"/>
            <a:ext cx="1610164" cy="1610164"/>
          </a:xfrm>
          <a:prstGeom prst="ellipse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32" name="圖片 31">
            <a:extLst>
              <a:ext uri="{FF2B5EF4-FFF2-40B4-BE49-F238E27FC236}">
                <a16:creationId xmlns:a16="http://schemas.microsoft.com/office/drawing/2014/main" id="{5C67B068-F8AD-8A45-8A88-36CB991CCF4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5352" t="8820" r="1010" b="32253"/>
          <a:stretch>
            <a:fillRect/>
          </a:stretch>
        </p:blipFill>
        <p:spPr>
          <a:xfrm>
            <a:off x="7750719" y="2551617"/>
            <a:ext cx="1524000" cy="1524000"/>
          </a:xfrm>
          <a:custGeom>
            <a:avLst/>
            <a:gdLst>
              <a:gd name="connsiteX0" fmla="*/ 762000 w 1524000"/>
              <a:gd name="connsiteY0" fmla="*/ 0 h 1524000"/>
              <a:gd name="connsiteX1" fmla="*/ 1524000 w 1524000"/>
              <a:gd name="connsiteY1" fmla="*/ 762000 h 1524000"/>
              <a:gd name="connsiteX2" fmla="*/ 762000 w 1524000"/>
              <a:gd name="connsiteY2" fmla="*/ 1524000 h 1524000"/>
              <a:gd name="connsiteX3" fmla="*/ 0 w 1524000"/>
              <a:gd name="connsiteY3" fmla="*/ 762000 h 1524000"/>
              <a:gd name="connsiteX4" fmla="*/ 762000 w 1524000"/>
              <a:gd name="connsiteY4" fmla="*/ 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4000" h="1524000">
                <a:moveTo>
                  <a:pt x="762000" y="0"/>
                </a:moveTo>
                <a:cubicBezTo>
                  <a:pt x="1182841" y="0"/>
                  <a:pt x="1524000" y="341159"/>
                  <a:pt x="1524000" y="762000"/>
                </a:cubicBezTo>
                <a:cubicBezTo>
                  <a:pt x="1524000" y="1182841"/>
                  <a:pt x="1182841" y="1524000"/>
                  <a:pt x="762000" y="1524000"/>
                </a:cubicBezTo>
                <a:cubicBezTo>
                  <a:pt x="341159" y="1524000"/>
                  <a:pt x="0" y="1182841"/>
                  <a:pt x="0" y="762000"/>
                </a:cubicBezTo>
                <a:cubicBezTo>
                  <a:pt x="0" y="341159"/>
                  <a:pt x="341159" y="0"/>
                  <a:pt x="762000" y="0"/>
                </a:cubicBezTo>
                <a:close/>
              </a:path>
            </a:pathLst>
          </a:custGeom>
        </p:spPr>
      </p:pic>
      <p:pic>
        <p:nvPicPr>
          <p:cNvPr id="36" name="圖片 35">
            <a:extLst>
              <a:ext uri="{FF2B5EF4-FFF2-40B4-BE49-F238E27FC236}">
                <a16:creationId xmlns:a16="http://schemas.microsoft.com/office/drawing/2014/main" id="{4FEC95EC-23E7-6C42-94C7-A55A4B3B420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6725" t="35119" r="3021" b="20045"/>
          <a:stretch/>
        </p:blipFill>
        <p:spPr>
          <a:xfrm>
            <a:off x="9517953" y="893775"/>
            <a:ext cx="1524000" cy="1287702"/>
          </a:xfrm>
          <a:custGeom>
            <a:avLst/>
            <a:gdLst>
              <a:gd name="connsiteX0" fmla="*/ 358046 w 1524000"/>
              <a:gd name="connsiteY0" fmla="*/ 0 h 1287702"/>
              <a:gd name="connsiteX1" fmla="*/ 1165954 w 1524000"/>
              <a:gd name="connsiteY1" fmla="*/ 0 h 1287702"/>
              <a:gd name="connsiteX2" fmla="*/ 1188042 w 1524000"/>
              <a:gd name="connsiteY2" fmla="*/ 11989 h 1287702"/>
              <a:gd name="connsiteX3" fmla="*/ 1524000 w 1524000"/>
              <a:gd name="connsiteY3" fmla="*/ 643851 h 1287702"/>
              <a:gd name="connsiteX4" fmla="*/ 1188042 w 1524000"/>
              <a:gd name="connsiteY4" fmla="*/ 1275713 h 1287702"/>
              <a:gd name="connsiteX5" fmla="*/ 1165954 w 1524000"/>
              <a:gd name="connsiteY5" fmla="*/ 1287702 h 1287702"/>
              <a:gd name="connsiteX6" fmla="*/ 358046 w 1524000"/>
              <a:gd name="connsiteY6" fmla="*/ 1287702 h 1287702"/>
              <a:gd name="connsiteX7" fmla="*/ 335959 w 1524000"/>
              <a:gd name="connsiteY7" fmla="*/ 1275713 h 1287702"/>
              <a:gd name="connsiteX8" fmla="*/ 0 w 1524000"/>
              <a:gd name="connsiteY8" fmla="*/ 643851 h 1287702"/>
              <a:gd name="connsiteX9" fmla="*/ 335959 w 1524000"/>
              <a:gd name="connsiteY9" fmla="*/ 11989 h 1287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24000" h="1287702">
                <a:moveTo>
                  <a:pt x="358046" y="0"/>
                </a:moveTo>
                <a:lnTo>
                  <a:pt x="1165954" y="0"/>
                </a:lnTo>
                <a:lnTo>
                  <a:pt x="1188042" y="11989"/>
                </a:lnTo>
                <a:cubicBezTo>
                  <a:pt x="1390735" y="148926"/>
                  <a:pt x="1524000" y="380825"/>
                  <a:pt x="1524000" y="643851"/>
                </a:cubicBezTo>
                <a:cubicBezTo>
                  <a:pt x="1524000" y="906877"/>
                  <a:pt x="1390735" y="1138777"/>
                  <a:pt x="1188042" y="1275713"/>
                </a:cubicBezTo>
                <a:lnTo>
                  <a:pt x="1165954" y="1287702"/>
                </a:lnTo>
                <a:lnTo>
                  <a:pt x="358046" y="1287702"/>
                </a:lnTo>
                <a:lnTo>
                  <a:pt x="335959" y="1275713"/>
                </a:lnTo>
                <a:cubicBezTo>
                  <a:pt x="133265" y="1138777"/>
                  <a:pt x="0" y="906877"/>
                  <a:pt x="0" y="643851"/>
                </a:cubicBezTo>
                <a:cubicBezTo>
                  <a:pt x="0" y="380825"/>
                  <a:pt x="133265" y="148926"/>
                  <a:pt x="335959" y="11989"/>
                </a:cubicBezTo>
                <a:close/>
              </a:path>
            </a:pathLst>
          </a:custGeom>
        </p:spPr>
      </p:pic>
      <p:pic>
        <p:nvPicPr>
          <p:cNvPr id="47" name="圖片 46">
            <a:extLst>
              <a:ext uri="{FF2B5EF4-FFF2-40B4-BE49-F238E27FC236}">
                <a16:creationId xmlns:a16="http://schemas.microsoft.com/office/drawing/2014/main" id="{DA799438-DEE2-7744-860F-4DCD6EEBCE6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05" t="34337" r="86093" b="42185"/>
          <a:stretch>
            <a:fillRect/>
          </a:stretch>
        </p:blipFill>
        <p:spPr>
          <a:xfrm>
            <a:off x="9534927" y="2556645"/>
            <a:ext cx="1518972" cy="1518972"/>
          </a:xfrm>
          <a:custGeom>
            <a:avLst/>
            <a:gdLst>
              <a:gd name="connsiteX0" fmla="*/ 805082 w 1610164"/>
              <a:gd name="connsiteY0" fmla="*/ 0 h 1610164"/>
              <a:gd name="connsiteX1" fmla="*/ 1610164 w 1610164"/>
              <a:gd name="connsiteY1" fmla="*/ 805082 h 1610164"/>
              <a:gd name="connsiteX2" fmla="*/ 805082 w 1610164"/>
              <a:gd name="connsiteY2" fmla="*/ 1610164 h 1610164"/>
              <a:gd name="connsiteX3" fmla="*/ 0 w 1610164"/>
              <a:gd name="connsiteY3" fmla="*/ 805082 h 1610164"/>
              <a:gd name="connsiteX4" fmla="*/ 805082 w 1610164"/>
              <a:gd name="connsiteY4" fmla="*/ 0 h 1610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0164" h="1610164">
                <a:moveTo>
                  <a:pt x="805082" y="0"/>
                </a:moveTo>
                <a:cubicBezTo>
                  <a:pt x="1249717" y="0"/>
                  <a:pt x="1610164" y="360447"/>
                  <a:pt x="1610164" y="805082"/>
                </a:cubicBezTo>
                <a:cubicBezTo>
                  <a:pt x="1610164" y="1249717"/>
                  <a:pt x="1249717" y="1610164"/>
                  <a:pt x="805082" y="1610164"/>
                </a:cubicBezTo>
                <a:cubicBezTo>
                  <a:pt x="360448" y="1610164"/>
                  <a:pt x="0" y="1249717"/>
                  <a:pt x="0" y="805082"/>
                </a:cubicBezTo>
                <a:cubicBezTo>
                  <a:pt x="0" y="360447"/>
                  <a:pt x="360448" y="0"/>
                  <a:pt x="805082" y="0"/>
                </a:cubicBezTo>
                <a:close/>
              </a:path>
            </a:pathLst>
          </a:custGeom>
        </p:spPr>
      </p:pic>
      <p:pic>
        <p:nvPicPr>
          <p:cNvPr id="29" name="圖片 28">
            <a:extLst>
              <a:ext uri="{FF2B5EF4-FFF2-40B4-BE49-F238E27FC236}">
                <a16:creationId xmlns:a16="http://schemas.microsoft.com/office/drawing/2014/main" id="{F2653BEA-4B49-EB43-BEB5-7C59A94C7E5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8537" b="41829" l="58785" r="72917">
                        <a14:foregroundMark x1="64375" y1="34085" x2="64375" y2="34085"/>
                      </a14:backgroundRemoval>
                    </a14:imgEffect>
                  </a14:imgLayer>
                </a14:imgProps>
              </a:ext>
            </a:extLst>
          </a:blip>
          <a:srcRect l="58277" t="15948" r="26868" b="57965"/>
          <a:stretch>
            <a:fillRect/>
          </a:stretch>
        </p:blipFill>
        <p:spPr>
          <a:xfrm>
            <a:off x="7736118" y="773722"/>
            <a:ext cx="1524000" cy="1524000"/>
          </a:xfrm>
          <a:custGeom>
            <a:avLst/>
            <a:gdLst>
              <a:gd name="connsiteX0" fmla="*/ 762000 w 1524000"/>
              <a:gd name="connsiteY0" fmla="*/ 0 h 1524000"/>
              <a:gd name="connsiteX1" fmla="*/ 1524000 w 1524000"/>
              <a:gd name="connsiteY1" fmla="*/ 762000 h 1524000"/>
              <a:gd name="connsiteX2" fmla="*/ 762000 w 1524000"/>
              <a:gd name="connsiteY2" fmla="*/ 1524000 h 1524000"/>
              <a:gd name="connsiteX3" fmla="*/ 0 w 1524000"/>
              <a:gd name="connsiteY3" fmla="*/ 762000 h 1524000"/>
              <a:gd name="connsiteX4" fmla="*/ 762000 w 1524000"/>
              <a:gd name="connsiteY4" fmla="*/ 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4000" h="1524000">
                <a:moveTo>
                  <a:pt x="762000" y="0"/>
                </a:moveTo>
                <a:cubicBezTo>
                  <a:pt x="1182841" y="0"/>
                  <a:pt x="1524000" y="341159"/>
                  <a:pt x="1524000" y="762000"/>
                </a:cubicBezTo>
                <a:cubicBezTo>
                  <a:pt x="1524000" y="1182841"/>
                  <a:pt x="1182841" y="1524000"/>
                  <a:pt x="762000" y="1524000"/>
                </a:cubicBezTo>
                <a:cubicBezTo>
                  <a:pt x="341159" y="1524000"/>
                  <a:pt x="0" y="1182841"/>
                  <a:pt x="0" y="762000"/>
                </a:cubicBezTo>
                <a:cubicBezTo>
                  <a:pt x="0" y="341159"/>
                  <a:pt x="341159" y="0"/>
                  <a:pt x="762000" y="0"/>
                </a:cubicBezTo>
                <a:close/>
              </a:path>
            </a:pathLst>
          </a:custGeom>
        </p:spPr>
      </p:pic>
      <p:sp>
        <p:nvSpPr>
          <p:cNvPr id="11" name="橢圓 10">
            <a:extLst>
              <a:ext uri="{FF2B5EF4-FFF2-40B4-BE49-F238E27FC236}">
                <a16:creationId xmlns:a16="http://schemas.microsoft.com/office/drawing/2014/main" id="{CCDE8E5F-94EA-3145-9CBD-49634F0B2818}"/>
              </a:ext>
            </a:extLst>
          </p:cNvPr>
          <p:cNvSpPr/>
          <p:nvPr/>
        </p:nvSpPr>
        <p:spPr>
          <a:xfrm>
            <a:off x="9519123" y="773722"/>
            <a:ext cx="1534776" cy="1527986"/>
          </a:xfrm>
          <a:prstGeom prst="ellipse">
            <a:avLst/>
          </a:prstGeom>
          <a:noFill/>
          <a:ln w="28575">
            <a:solidFill>
              <a:srgbClr val="3578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2C3CD87F-A116-9E48-B522-200D1E295AE6}"/>
              </a:ext>
            </a:extLst>
          </p:cNvPr>
          <p:cNvSpPr/>
          <p:nvPr/>
        </p:nvSpPr>
        <p:spPr>
          <a:xfrm>
            <a:off x="9540047" y="2532675"/>
            <a:ext cx="1534776" cy="1527986"/>
          </a:xfrm>
          <a:prstGeom prst="ellipse">
            <a:avLst/>
          </a:prstGeom>
          <a:noFill/>
          <a:ln w="28575">
            <a:solidFill>
              <a:srgbClr val="3578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5" name="橢圓 14">
            <a:extLst>
              <a:ext uri="{FF2B5EF4-FFF2-40B4-BE49-F238E27FC236}">
                <a16:creationId xmlns:a16="http://schemas.microsoft.com/office/drawing/2014/main" id="{22EAC787-9FFE-0540-AB02-EEC7108E6CAB}"/>
              </a:ext>
            </a:extLst>
          </p:cNvPr>
          <p:cNvSpPr/>
          <p:nvPr/>
        </p:nvSpPr>
        <p:spPr>
          <a:xfrm>
            <a:off x="7750827" y="2559053"/>
            <a:ext cx="1534776" cy="1527986"/>
          </a:xfrm>
          <a:prstGeom prst="ellipse">
            <a:avLst/>
          </a:prstGeom>
          <a:noFill/>
          <a:ln w="28575">
            <a:solidFill>
              <a:srgbClr val="3578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63984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" name="圖表 49">
            <a:extLst>
              <a:ext uri="{FF2B5EF4-FFF2-40B4-BE49-F238E27FC236}">
                <a16:creationId xmlns:a16="http://schemas.microsoft.com/office/drawing/2014/main" id="{76FF2C70-74CC-8C4D-998A-4F926B7AE8F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17618844"/>
              </p:ext>
            </p:extLst>
          </p:nvPr>
        </p:nvGraphicFramePr>
        <p:xfrm>
          <a:off x="7813359" y="2321640"/>
          <a:ext cx="4738078" cy="3158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3" name="圖表 32">
            <a:extLst>
              <a:ext uri="{FF2B5EF4-FFF2-40B4-BE49-F238E27FC236}">
                <a16:creationId xmlns:a16="http://schemas.microsoft.com/office/drawing/2014/main" id="{07B3F6A8-29EA-DC40-ACB2-6DF1385058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7313784"/>
              </p:ext>
            </p:extLst>
          </p:nvPr>
        </p:nvGraphicFramePr>
        <p:xfrm>
          <a:off x="2333908" y="2337945"/>
          <a:ext cx="4738078" cy="3158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7" name="圖表 36">
            <a:extLst>
              <a:ext uri="{FF2B5EF4-FFF2-40B4-BE49-F238E27FC236}">
                <a16:creationId xmlns:a16="http://schemas.microsoft.com/office/drawing/2014/main" id="{0A889776-59AB-4A42-ADE3-E0587E5140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38272450"/>
              </p:ext>
            </p:extLst>
          </p:nvPr>
        </p:nvGraphicFramePr>
        <p:xfrm>
          <a:off x="5079401" y="2364945"/>
          <a:ext cx="4738078" cy="3158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2" name="標題 1">
            <a:extLst>
              <a:ext uri="{FF2B5EF4-FFF2-40B4-BE49-F238E27FC236}">
                <a16:creationId xmlns:a16="http://schemas.microsoft.com/office/drawing/2014/main" id="{0B024DEC-B9B7-0248-847A-17CA7C57151F}"/>
              </a:ext>
            </a:extLst>
          </p:cNvPr>
          <p:cNvSpPr txBox="1">
            <a:spLocks/>
          </p:cNvSpPr>
          <p:nvPr/>
        </p:nvSpPr>
        <p:spPr>
          <a:xfrm>
            <a:off x="375888" y="1479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200" spc="300" dirty="0">
                <a:solidFill>
                  <a:srgbClr val="3578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技術</a:t>
            </a:r>
            <a:r>
              <a:rPr kumimoji="1" lang="en-US" altLang="zh-TW" sz="3200" spc="300" dirty="0">
                <a:solidFill>
                  <a:srgbClr val="3578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/</a:t>
            </a:r>
            <a:r>
              <a:rPr kumimoji="1" lang="zh-CN" altLang="en-US" sz="3200" spc="300" dirty="0">
                <a:solidFill>
                  <a:srgbClr val="3578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運作模式</a:t>
            </a:r>
            <a:endParaRPr kumimoji="1" lang="zh-TW" altLang="en-US" sz="3200" spc="300" dirty="0">
              <a:solidFill>
                <a:srgbClr val="35789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1BCCF71-A103-F54B-9BC7-783F07E46FD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66027"/>
          <a:stretch/>
        </p:blipFill>
        <p:spPr>
          <a:xfrm>
            <a:off x="-2720259" y="1607540"/>
            <a:ext cx="2204729" cy="3733800"/>
          </a:xfrm>
          <a:prstGeom prst="rect">
            <a:avLst/>
          </a:prstGeom>
        </p:spPr>
      </p:pic>
      <p:graphicFrame>
        <p:nvGraphicFramePr>
          <p:cNvPr id="29" name="圖表 28">
            <a:extLst>
              <a:ext uri="{FF2B5EF4-FFF2-40B4-BE49-F238E27FC236}">
                <a16:creationId xmlns:a16="http://schemas.microsoft.com/office/drawing/2014/main" id="{05155D86-BED6-1E40-9FDD-2E7D2273B9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7187186"/>
              </p:ext>
            </p:extLst>
          </p:nvPr>
        </p:nvGraphicFramePr>
        <p:xfrm>
          <a:off x="-361950" y="2344191"/>
          <a:ext cx="4738078" cy="3158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30" name="圖表 29">
            <a:extLst>
              <a:ext uri="{FF2B5EF4-FFF2-40B4-BE49-F238E27FC236}">
                <a16:creationId xmlns:a16="http://schemas.microsoft.com/office/drawing/2014/main" id="{1426900E-1EB2-EC4F-A8A3-3E07AFF60B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4753969"/>
              </p:ext>
            </p:extLst>
          </p:nvPr>
        </p:nvGraphicFramePr>
        <p:xfrm>
          <a:off x="2336940" y="2341068"/>
          <a:ext cx="4738078" cy="3158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31" name="圖表 30">
            <a:extLst>
              <a:ext uri="{FF2B5EF4-FFF2-40B4-BE49-F238E27FC236}">
                <a16:creationId xmlns:a16="http://schemas.microsoft.com/office/drawing/2014/main" id="{8A2F6F19-3EBB-D145-9F2C-C6881E403F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73893945"/>
              </p:ext>
            </p:extLst>
          </p:nvPr>
        </p:nvGraphicFramePr>
        <p:xfrm>
          <a:off x="4185348" y="2507134"/>
          <a:ext cx="4738078" cy="3158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pic>
        <p:nvPicPr>
          <p:cNvPr id="39" name="圖片 38">
            <a:extLst>
              <a:ext uri="{FF2B5EF4-FFF2-40B4-BE49-F238E27FC236}">
                <a16:creationId xmlns:a16="http://schemas.microsoft.com/office/drawing/2014/main" id="{BE42714D-3ABB-4E4B-8CA3-86E99BCC170C}"/>
              </a:ext>
            </a:extLst>
          </p:cNvPr>
          <p:cNvPicPr>
            <a:picLocks noChangeAspect="1"/>
          </p:cNvPicPr>
          <p:nvPr/>
        </p:nvPicPr>
        <p:blipFill>
          <a:blip r:embed="rId10">
            <a:grayscl/>
            <a:alphaModFix amt="2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10000" b="90000" l="10000" r="90000">
                        <a14:foregroundMark x1="62979" y1="29785" x2="64574" y2="33011"/>
                        <a14:foregroundMark x1="80638" y1="53011" x2="73936" y2="55376"/>
                        <a14:foregroundMark x1="25532" y1="53226" x2="27234" y2="59677"/>
                        <a14:foregroundMark x1="30957" y1="78065" x2="32234" y2="78602"/>
                        <a14:foregroundMark x1="43511" y1="77849" x2="43511" y2="77849"/>
                        <a14:foregroundMark x1="47234" y1="78925" x2="47234" y2="78925"/>
                        <a14:foregroundMark x1="57660" y1="77312" x2="57660" y2="77312"/>
                        <a14:foregroundMark x1="65957" y1="78065" x2="65957" y2="78065"/>
                        <a14:backgroundMark x1="49681" y1="83871" x2="49681" y2="83871"/>
                      </a14:backgroundRemoval>
                    </a14:imgEffect>
                    <a14:imgEffect>
                      <a14:artisticGlowEdges/>
                    </a14:imgEffect>
                    <a14:imgEffect>
                      <a14:saturation sat="37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49323" y="324218"/>
            <a:ext cx="767489" cy="759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45" name="標題 1">
            <a:extLst>
              <a:ext uri="{FF2B5EF4-FFF2-40B4-BE49-F238E27FC236}">
                <a16:creationId xmlns:a16="http://schemas.microsoft.com/office/drawing/2014/main" id="{E606966B-12BF-0241-BB50-F1C580E72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693" y="3281522"/>
            <a:ext cx="1920792" cy="1325563"/>
          </a:xfrm>
        </p:spPr>
        <p:txBody>
          <a:bodyPr>
            <a:normAutofit/>
          </a:bodyPr>
          <a:lstStyle/>
          <a:p>
            <a:pPr algn="ctr"/>
            <a:r>
              <a:rPr kumimoji="1" lang="zh-TW" altLang="en-US" sz="2800" dirty="0">
                <a:solidFill>
                  <a:srgbClr val="3578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多數據</a:t>
            </a:r>
            <a:br>
              <a:rPr kumimoji="1" lang="en-US" altLang="zh-TW" sz="2800" dirty="0">
                <a:solidFill>
                  <a:srgbClr val="3578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kumimoji="1" lang="zh-TW" altLang="en-US" sz="2800" dirty="0">
                <a:solidFill>
                  <a:srgbClr val="3578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分析</a:t>
            </a:r>
          </a:p>
        </p:txBody>
      </p:sp>
      <p:sp>
        <p:nvSpPr>
          <p:cNvPr id="47" name="標題 1">
            <a:extLst>
              <a:ext uri="{FF2B5EF4-FFF2-40B4-BE49-F238E27FC236}">
                <a16:creationId xmlns:a16="http://schemas.microsoft.com/office/drawing/2014/main" id="{7C3915C4-60E4-AC47-AD0F-A2FCA65910B6}"/>
              </a:ext>
            </a:extLst>
          </p:cNvPr>
          <p:cNvSpPr txBox="1">
            <a:spLocks/>
          </p:cNvSpPr>
          <p:nvPr/>
        </p:nvSpPr>
        <p:spPr>
          <a:xfrm>
            <a:off x="3826566" y="3281521"/>
            <a:ext cx="192079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zh-CN" altLang="en-US" sz="2800" dirty="0">
                <a:solidFill>
                  <a:srgbClr val="3578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加權計算</a:t>
            </a:r>
            <a:br>
              <a:rPr kumimoji="1" lang="en-US" altLang="zh-CN" sz="2800" dirty="0">
                <a:solidFill>
                  <a:srgbClr val="3578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</a:br>
            <a:r>
              <a:rPr kumimoji="1" lang="zh-CN" altLang="en-US" sz="2800" dirty="0">
                <a:solidFill>
                  <a:srgbClr val="3578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演算法</a:t>
            </a:r>
            <a:endParaRPr kumimoji="1" lang="zh-TW" altLang="en-US" sz="2800" dirty="0">
              <a:solidFill>
                <a:srgbClr val="35789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aphicFrame>
        <p:nvGraphicFramePr>
          <p:cNvPr id="51" name="圖表 50">
            <a:extLst>
              <a:ext uri="{FF2B5EF4-FFF2-40B4-BE49-F238E27FC236}">
                <a16:creationId xmlns:a16="http://schemas.microsoft.com/office/drawing/2014/main" id="{FFAC4377-733D-7343-8172-AF9C3021A3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285506"/>
              </p:ext>
            </p:extLst>
          </p:nvPr>
        </p:nvGraphicFramePr>
        <p:xfrm>
          <a:off x="7813359" y="2330584"/>
          <a:ext cx="4738078" cy="3158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sp>
        <p:nvSpPr>
          <p:cNvPr id="14" name="標題 1">
            <a:extLst>
              <a:ext uri="{FF2B5EF4-FFF2-40B4-BE49-F238E27FC236}">
                <a16:creationId xmlns:a16="http://schemas.microsoft.com/office/drawing/2014/main" id="{B0F4192A-FD82-684F-BC21-09E95C1F8B13}"/>
              </a:ext>
            </a:extLst>
          </p:cNvPr>
          <p:cNvSpPr txBox="1">
            <a:spLocks/>
          </p:cNvSpPr>
          <p:nvPr/>
        </p:nvSpPr>
        <p:spPr>
          <a:xfrm>
            <a:off x="6554387" y="3281521"/>
            <a:ext cx="192079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zh-TW" sz="2800" dirty="0">
                <a:solidFill>
                  <a:srgbClr val="3578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Azure</a:t>
            </a:r>
          </a:p>
          <a:p>
            <a:pPr algn="ctr"/>
            <a:r>
              <a:rPr kumimoji="1" lang="zh-CN" altLang="en-US" sz="2800" dirty="0">
                <a:solidFill>
                  <a:srgbClr val="3578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服務</a:t>
            </a:r>
            <a:endParaRPr kumimoji="1" lang="zh-TW" altLang="en-US" sz="2800" dirty="0">
              <a:solidFill>
                <a:srgbClr val="35789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5" name="標題 1">
            <a:extLst>
              <a:ext uri="{FF2B5EF4-FFF2-40B4-BE49-F238E27FC236}">
                <a16:creationId xmlns:a16="http://schemas.microsoft.com/office/drawing/2014/main" id="{56895F15-22CD-6E40-9AD3-FDCF0611115C}"/>
              </a:ext>
            </a:extLst>
          </p:cNvPr>
          <p:cNvSpPr txBox="1">
            <a:spLocks/>
          </p:cNvSpPr>
          <p:nvPr/>
        </p:nvSpPr>
        <p:spPr>
          <a:xfrm>
            <a:off x="9282208" y="3281521"/>
            <a:ext cx="192079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zh-TW" altLang="en-US" sz="1800" dirty="0">
                <a:solidFill>
                  <a:srgbClr val="3578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Ｍ</a:t>
            </a:r>
            <a:r>
              <a:rPr kumimoji="1" lang="en-US" altLang="zh-TW" sz="1800" dirty="0" err="1">
                <a:solidFill>
                  <a:srgbClr val="3578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icrowave</a:t>
            </a:r>
            <a:r>
              <a:rPr kumimoji="1" lang="en-US" altLang="zh-TW" sz="1800" dirty="0">
                <a:solidFill>
                  <a:srgbClr val="3578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?????</a:t>
            </a:r>
            <a:endParaRPr kumimoji="1" lang="zh-TW" altLang="en-US" sz="1800" dirty="0">
              <a:solidFill>
                <a:srgbClr val="35789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56577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61304C2C-7147-D64F-BD0A-00195213110C}"/>
              </a:ext>
            </a:extLst>
          </p:cNvPr>
          <p:cNvSpPr txBox="1">
            <a:spLocks/>
          </p:cNvSpPr>
          <p:nvPr/>
        </p:nvSpPr>
        <p:spPr>
          <a:xfrm>
            <a:off x="375888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sz="3200" spc="300" dirty="0">
                <a:solidFill>
                  <a:srgbClr val="3578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在我們的生活中</a:t>
            </a: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70C1AEF9-5DA8-DF45-AC68-73EEDA8AF2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4280" y="2063745"/>
            <a:ext cx="1595425" cy="1595425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A97CF0E4-7104-914A-833D-DD9DF6B253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0855" y="2063745"/>
            <a:ext cx="1594851" cy="1594851"/>
          </a:xfrm>
          <a:prstGeom prst="rect">
            <a:avLst/>
          </a:prstGeom>
        </p:spPr>
      </p:pic>
      <p:sp>
        <p:nvSpPr>
          <p:cNvPr id="21" name="標題 1">
            <a:extLst>
              <a:ext uri="{FF2B5EF4-FFF2-40B4-BE49-F238E27FC236}">
                <a16:creationId xmlns:a16="http://schemas.microsoft.com/office/drawing/2014/main" id="{689975A8-AA7A-1F4F-B81B-1E8B1AC87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3549" y="3658596"/>
            <a:ext cx="1876885" cy="687021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sz="2400" b="1" spc="300" dirty="0">
                <a:solidFill>
                  <a:srgbClr val="3578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空氣品質</a:t>
            </a:r>
            <a:endParaRPr kumimoji="1" lang="zh-TW" altLang="en-US" sz="2400" b="1" spc="300" dirty="0">
              <a:solidFill>
                <a:srgbClr val="35789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2" name="標題 1">
            <a:extLst>
              <a:ext uri="{FF2B5EF4-FFF2-40B4-BE49-F238E27FC236}">
                <a16:creationId xmlns:a16="http://schemas.microsoft.com/office/drawing/2014/main" id="{6CFF0D08-22F6-6049-A666-C04DC843D8F0}"/>
              </a:ext>
            </a:extLst>
          </p:cNvPr>
          <p:cNvSpPr txBox="1">
            <a:spLocks/>
          </p:cNvSpPr>
          <p:nvPr/>
        </p:nvSpPr>
        <p:spPr>
          <a:xfrm>
            <a:off x="7039949" y="3777129"/>
            <a:ext cx="1876885" cy="6870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kumimoji="1" lang="zh-TW" altLang="en-US" sz="2400" spc="300" dirty="0">
              <a:solidFill>
                <a:srgbClr val="35789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3" name="標題 1">
            <a:extLst>
              <a:ext uri="{FF2B5EF4-FFF2-40B4-BE49-F238E27FC236}">
                <a16:creationId xmlns:a16="http://schemas.microsoft.com/office/drawing/2014/main" id="{4958AA39-F188-AC4F-B641-7CD89526D9E2}"/>
              </a:ext>
            </a:extLst>
          </p:cNvPr>
          <p:cNvSpPr txBox="1">
            <a:spLocks/>
          </p:cNvSpPr>
          <p:nvPr/>
        </p:nvSpPr>
        <p:spPr>
          <a:xfrm>
            <a:off x="7239837" y="3633783"/>
            <a:ext cx="1876885" cy="6870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zh-CN" altLang="en-US" sz="2400" b="1" spc="300" dirty="0">
                <a:solidFill>
                  <a:srgbClr val="B76F8A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喜歡社交</a:t>
            </a:r>
            <a:endParaRPr kumimoji="1" lang="zh-TW" altLang="en-US" sz="2400" b="1" spc="300" dirty="0">
              <a:solidFill>
                <a:srgbClr val="B76F8A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12A7EB8B-81BC-694B-A515-4BE20BD52010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  <a:alphaModFix amt="2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10000" b="90000" l="10000" r="90000">
                        <a14:foregroundMark x1="62979" y1="29785" x2="64574" y2="33011"/>
                        <a14:foregroundMark x1="80638" y1="53011" x2="73936" y2="55376"/>
                        <a14:foregroundMark x1="25532" y1="53226" x2="27234" y2="59677"/>
                        <a14:foregroundMark x1="30957" y1="78065" x2="32234" y2="78602"/>
                        <a14:foregroundMark x1="43511" y1="77849" x2="43511" y2="77849"/>
                        <a14:foregroundMark x1="47234" y1="78925" x2="47234" y2="78925"/>
                        <a14:foregroundMark x1="57660" y1="77312" x2="57660" y2="77312"/>
                        <a14:foregroundMark x1="65957" y1="78065" x2="65957" y2="78065"/>
                        <a14:backgroundMark x1="49681" y1="83871" x2="49681" y2="83871"/>
                      </a14:backgroundRemoval>
                    </a14:imgEffect>
                    <a14:imgEffect>
                      <a14:artisticGlowEdges/>
                    </a14:imgEffect>
                    <a14:imgEffect>
                      <a14:saturation sat="37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49323" y="324218"/>
            <a:ext cx="767489" cy="759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25" name="標題 1">
            <a:extLst>
              <a:ext uri="{FF2B5EF4-FFF2-40B4-BE49-F238E27FC236}">
                <a16:creationId xmlns:a16="http://schemas.microsoft.com/office/drawing/2014/main" id="{42F72F3D-4792-9744-91AE-C32FB169AFDA}"/>
              </a:ext>
            </a:extLst>
          </p:cNvPr>
          <p:cNvSpPr txBox="1">
            <a:spLocks/>
          </p:cNvSpPr>
          <p:nvPr/>
        </p:nvSpPr>
        <p:spPr>
          <a:xfrm>
            <a:off x="2202462" y="4162126"/>
            <a:ext cx="3119058" cy="1553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kumimoji="1"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透過自己提供數據，能讓這個平台的資訊更精確即時</a:t>
            </a:r>
            <a:endParaRPr kumimoji="1" lang="zh-TW" altLang="en-US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6" name="標題 1">
            <a:extLst>
              <a:ext uri="{FF2B5EF4-FFF2-40B4-BE49-F238E27FC236}">
                <a16:creationId xmlns:a16="http://schemas.microsoft.com/office/drawing/2014/main" id="{7A5FB64B-65A5-324F-A6EE-502071D1E042}"/>
              </a:ext>
            </a:extLst>
          </p:cNvPr>
          <p:cNvSpPr txBox="1">
            <a:spLocks/>
          </p:cNvSpPr>
          <p:nvPr/>
        </p:nvSpPr>
        <p:spPr>
          <a:xfrm>
            <a:off x="6508497" y="4104336"/>
            <a:ext cx="3351188" cy="16686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kumimoji="1" lang="zh-TW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評估此時此地空氣品質，評估越準確在交友區列表曝光度越高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kumimoji="1"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不需花費金錢</a:t>
            </a:r>
            <a:r>
              <a:rPr kumimoji="1" lang="en-US" altLang="zh-TW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endParaRPr kumimoji="1" lang="zh-TW" altLang="en-US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28" name="圖形 27">
            <a:extLst>
              <a:ext uri="{FF2B5EF4-FFF2-40B4-BE49-F238E27FC236}">
                <a16:creationId xmlns:a16="http://schemas.microsoft.com/office/drawing/2014/main" id="{F422FF71-DEA9-5244-B587-A555A1610B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0898955">
            <a:off x="6306151" y="1586886"/>
            <a:ext cx="404691" cy="404691"/>
          </a:xfrm>
          <a:prstGeom prst="rect">
            <a:avLst/>
          </a:prstGeom>
        </p:spPr>
      </p:pic>
      <p:sp>
        <p:nvSpPr>
          <p:cNvPr id="29" name="標題 1">
            <a:extLst>
              <a:ext uri="{FF2B5EF4-FFF2-40B4-BE49-F238E27FC236}">
                <a16:creationId xmlns:a16="http://schemas.microsoft.com/office/drawing/2014/main" id="{48553E95-0A3B-434C-9961-7D2A34B51BB5}"/>
              </a:ext>
            </a:extLst>
          </p:cNvPr>
          <p:cNvSpPr txBox="1">
            <a:spLocks/>
          </p:cNvSpPr>
          <p:nvPr/>
        </p:nvSpPr>
        <p:spPr>
          <a:xfrm rot="20676538">
            <a:off x="6588578" y="1539384"/>
            <a:ext cx="970472" cy="4027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zh-TW" sz="1800" b="1" spc="300" dirty="0">
                <a:solidFill>
                  <a:srgbClr val="F9D648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PRO</a:t>
            </a:r>
            <a:endParaRPr kumimoji="1" lang="zh-TW" altLang="en-US" sz="1800" b="1" spc="300" dirty="0">
              <a:solidFill>
                <a:srgbClr val="F9D648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61198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70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形 8">
            <a:extLst>
              <a:ext uri="{FF2B5EF4-FFF2-40B4-BE49-F238E27FC236}">
                <a16:creationId xmlns:a16="http://schemas.microsoft.com/office/drawing/2014/main" id="{1817CF71-E5CD-CD4E-8910-4EC091F79D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2131965"/>
            <a:ext cx="8143104" cy="3489902"/>
          </a:xfrm>
          <a:prstGeom prst="rect">
            <a:avLst/>
          </a:prstGeom>
        </p:spPr>
      </p:pic>
      <p:pic>
        <p:nvPicPr>
          <p:cNvPr id="10" name="內容版面配置區 4">
            <a:extLst>
              <a:ext uri="{FF2B5EF4-FFF2-40B4-BE49-F238E27FC236}">
                <a16:creationId xmlns:a16="http://schemas.microsoft.com/office/drawing/2014/main" id="{AB9571E4-F8CC-6E4B-A62B-C417F017C1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l="67101" b="82388"/>
          <a:stretch/>
        </p:blipFill>
        <p:spPr>
          <a:xfrm>
            <a:off x="-7850457" y="936700"/>
            <a:ext cx="7112295" cy="3389971"/>
          </a:xfr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DD3951A0-E356-1F4C-8106-BC19BE0B825C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  <a:alphaModFix amt="3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10000" b="90000" l="10000" r="90000">
                        <a14:foregroundMark x1="62979" y1="29785" x2="64574" y2="33011"/>
                        <a14:foregroundMark x1="80638" y1="53011" x2="73936" y2="55376"/>
                        <a14:foregroundMark x1="25532" y1="53226" x2="27234" y2="59677"/>
                        <a14:foregroundMark x1="30957" y1="78065" x2="32234" y2="78602"/>
                        <a14:foregroundMark x1="43511" y1="77849" x2="43511" y2="77849"/>
                        <a14:foregroundMark x1="47234" y1="78925" x2="47234" y2="78925"/>
                        <a14:foregroundMark x1="57660" y1="77312" x2="57660" y2="77312"/>
                        <a14:foregroundMark x1="65957" y1="78065" x2="65957" y2="78065"/>
                        <a14:backgroundMark x1="49681" y1="83871" x2="49681" y2="838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40751" y="307285"/>
            <a:ext cx="767489" cy="759324"/>
          </a:xfrm>
          <a:prstGeom prst="rect">
            <a:avLst/>
          </a:prstGeom>
        </p:spPr>
      </p:pic>
      <p:sp>
        <p:nvSpPr>
          <p:cNvPr id="17" name="標題 1">
            <a:extLst>
              <a:ext uri="{FF2B5EF4-FFF2-40B4-BE49-F238E27FC236}">
                <a16:creationId xmlns:a16="http://schemas.microsoft.com/office/drawing/2014/main" id="{FC828DCD-00E9-D34C-B46C-96D0F7C4AB71}"/>
              </a:ext>
            </a:extLst>
          </p:cNvPr>
          <p:cNvSpPr txBox="1">
            <a:spLocks/>
          </p:cNvSpPr>
          <p:nvPr/>
        </p:nvSpPr>
        <p:spPr>
          <a:xfrm>
            <a:off x="375888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sz="3200" spc="300" dirty="0">
                <a:solidFill>
                  <a:schemeClr val="bg1">
                    <a:lumMod val="9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未來展望</a:t>
            </a:r>
          </a:p>
        </p:txBody>
      </p:sp>
      <p:sp>
        <p:nvSpPr>
          <p:cNvPr id="21" name="內容版面配置區 2">
            <a:extLst>
              <a:ext uri="{FF2B5EF4-FFF2-40B4-BE49-F238E27FC236}">
                <a16:creationId xmlns:a16="http://schemas.microsoft.com/office/drawing/2014/main" id="{B7324309-6F50-1249-971B-9AD80FD579E8}"/>
              </a:ext>
            </a:extLst>
          </p:cNvPr>
          <p:cNvSpPr txBox="1">
            <a:spLocks/>
          </p:cNvSpPr>
          <p:nvPr/>
        </p:nvSpPr>
        <p:spPr>
          <a:xfrm>
            <a:off x="7905700" y="2892652"/>
            <a:ext cx="3781409" cy="17071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zh-CN" altLang="en-US" sz="2600" b="1" spc="300" dirty="0">
                <a:solidFill>
                  <a:schemeClr val="bg1">
                    <a:lumMod val="9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各國數據整合</a:t>
            </a:r>
            <a:endParaRPr kumimoji="1" lang="en-US" altLang="zh-TW" sz="2600" b="1" spc="300" dirty="0">
              <a:solidFill>
                <a:schemeClr val="bg1">
                  <a:lumMod val="9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kumimoji="1" lang="zh-TW" altLang="en-US" sz="2000" dirty="0">
                <a:solidFill>
                  <a:schemeClr val="bg1">
                    <a:lumMod val="9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各國氣象局觀測站所測量當地之空氣品質數據與大量公民的數據。</a:t>
            </a:r>
          </a:p>
        </p:txBody>
      </p:sp>
      <p:pic>
        <p:nvPicPr>
          <p:cNvPr id="28" name="圖片 27">
            <a:extLst>
              <a:ext uri="{FF2B5EF4-FFF2-40B4-BE49-F238E27FC236}">
                <a16:creationId xmlns:a16="http://schemas.microsoft.com/office/drawing/2014/main" id="{F96F2D9B-DD17-A44D-AD56-CC99A48C54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52653" y="2376728"/>
            <a:ext cx="275014" cy="569671"/>
          </a:xfrm>
          <a:prstGeom prst="rect">
            <a:avLst/>
          </a:prstGeom>
        </p:spPr>
      </p:pic>
      <p:pic>
        <p:nvPicPr>
          <p:cNvPr id="29" name="圖片 28">
            <a:extLst>
              <a:ext uri="{FF2B5EF4-FFF2-40B4-BE49-F238E27FC236}">
                <a16:creationId xmlns:a16="http://schemas.microsoft.com/office/drawing/2014/main" id="{3C269DAF-CE3E-5E45-9A57-7E884DEFD2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74120" y="2901661"/>
            <a:ext cx="275014" cy="569671"/>
          </a:xfrm>
          <a:prstGeom prst="rect">
            <a:avLst/>
          </a:prstGeom>
        </p:spPr>
      </p:pic>
      <p:pic>
        <p:nvPicPr>
          <p:cNvPr id="30" name="圖片 29">
            <a:extLst>
              <a:ext uri="{FF2B5EF4-FFF2-40B4-BE49-F238E27FC236}">
                <a16:creationId xmlns:a16="http://schemas.microsoft.com/office/drawing/2014/main" id="{BC5A527A-79CA-6E41-90BF-72F63304A5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75987" y="4171661"/>
            <a:ext cx="275014" cy="569671"/>
          </a:xfrm>
          <a:prstGeom prst="rect">
            <a:avLst/>
          </a:prstGeom>
        </p:spPr>
      </p:pic>
      <p:pic>
        <p:nvPicPr>
          <p:cNvPr id="31" name="圖片 30">
            <a:extLst>
              <a:ext uri="{FF2B5EF4-FFF2-40B4-BE49-F238E27FC236}">
                <a16:creationId xmlns:a16="http://schemas.microsoft.com/office/drawing/2014/main" id="{7D2346FB-2969-DD41-95CD-9164AA3CC5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00653" y="4493394"/>
            <a:ext cx="275014" cy="569671"/>
          </a:xfrm>
          <a:prstGeom prst="rect">
            <a:avLst/>
          </a:prstGeom>
        </p:spPr>
      </p:pic>
      <p:pic>
        <p:nvPicPr>
          <p:cNvPr id="32" name="圖片 31">
            <a:extLst>
              <a:ext uri="{FF2B5EF4-FFF2-40B4-BE49-F238E27FC236}">
                <a16:creationId xmlns:a16="http://schemas.microsoft.com/office/drawing/2014/main" id="{D9A42526-C79C-3B40-B98A-039755EDD5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50386" y="3985394"/>
            <a:ext cx="275014" cy="569671"/>
          </a:xfrm>
          <a:prstGeom prst="rect">
            <a:avLst/>
          </a:prstGeom>
        </p:spPr>
      </p:pic>
      <p:pic>
        <p:nvPicPr>
          <p:cNvPr id="33" name="圖片 32">
            <a:extLst>
              <a:ext uri="{FF2B5EF4-FFF2-40B4-BE49-F238E27FC236}">
                <a16:creationId xmlns:a16="http://schemas.microsoft.com/office/drawing/2014/main" id="{A4A29B2E-42E3-8346-9CA1-C4BB15A7C0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23853" y="2613794"/>
            <a:ext cx="275014" cy="569671"/>
          </a:xfrm>
          <a:prstGeom prst="rect">
            <a:avLst/>
          </a:prstGeom>
        </p:spPr>
      </p:pic>
      <p:pic>
        <p:nvPicPr>
          <p:cNvPr id="35" name="圖片 34">
            <a:extLst>
              <a:ext uri="{FF2B5EF4-FFF2-40B4-BE49-F238E27FC236}">
                <a16:creationId xmlns:a16="http://schemas.microsoft.com/office/drawing/2014/main" id="{BB1689C5-82FA-274C-9468-BA7F0D1DDB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80234" y="2901660"/>
            <a:ext cx="225966" cy="468071"/>
          </a:xfrm>
          <a:prstGeom prst="rect">
            <a:avLst/>
          </a:prstGeom>
        </p:spPr>
      </p:pic>
      <p:pic>
        <p:nvPicPr>
          <p:cNvPr id="36" name="圖片 35">
            <a:extLst>
              <a:ext uri="{FF2B5EF4-FFF2-40B4-BE49-F238E27FC236}">
                <a16:creationId xmlns:a16="http://schemas.microsoft.com/office/drawing/2014/main" id="{B2365B59-67EF-B547-9F90-922CB84D88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39435" y="4518998"/>
            <a:ext cx="225966" cy="468071"/>
          </a:xfrm>
          <a:prstGeom prst="rect">
            <a:avLst/>
          </a:prstGeom>
        </p:spPr>
      </p:pic>
      <p:pic>
        <p:nvPicPr>
          <p:cNvPr id="37" name="圖片 36">
            <a:extLst>
              <a:ext uri="{FF2B5EF4-FFF2-40B4-BE49-F238E27FC236}">
                <a16:creationId xmlns:a16="http://schemas.microsoft.com/office/drawing/2014/main" id="{0B81ED13-46D9-BA46-9484-AB33CEF130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69434" y="3070994"/>
            <a:ext cx="225966" cy="468071"/>
          </a:xfrm>
          <a:prstGeom prst="rect">
            <a:avLst/>
          </a:prstGeom>
        </p:spPr>
      </p:pic>
      <p:pic>
        <p:nvPicPr>
          <p:cNvPr id="38" name="圖片 37">
            <a:extLst>
              <a:ext uri="{FF2B5EF4-FFF2-40B4-BE49-F238E27FC236}">
                <a16:creationId xmlns:a16="http://schemas.microsoft.com/office/drawing/2014/main" id="{A3077B5D-C38D-0943-964F-2B487EABEB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68987" y="2376728"/>
            <a:ext cx="225966" cy="468071"/>
          </a:xfrm>
          <a:prstGeom prst="rect">
            <a:avLst/>
          </a:prstGeom>
        </p:spPr>
      </p:pic>
      <p:pic>
        <p:nvPicPr>
          <p:cNvPr id="39" name="圖片 38">
            <a:extLst>
              <a:ext uri="{FF2B5EF4-FFF2-40B4-BE49-F238E27FC236}">
                <a16:creationId xmlns:a16="http://schemas.microsoft.com/office/drawing/2014/main" id="{628F47DD-5E18-8945-9ED1-B75EB0D327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95186" y="3324994"/>
            <a:ext cx="225966" cy="468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74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709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內容版面配置區 2">
            <a:extLst>
              <a:ext uri="{FF2B5EF4-FFF2-40B4-BE49-F238E27FC236}">
                <a16:creationId xmlns:a16="http://schemas.microsoft.com/office/drawing/2014/main" id="{A35EE014-6B93-3541-9AD3-2B9845C63EC5}"/>
              </a:ext>
            </a:extLst>
          </p:cNvPr>
          <p:cNvSpPr txBox="1">
            <a:spLocks/>
          </p:cNvSpPr>
          <p:nvPr/>
        </p:nvSpPr>
        <p:spPr>
          <a:xfrm>
            <a:off x="7905700" y="2892652"/>
            <a:ext cx="3781409" cy="17071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zh-TW" altLang="en-US" sz="2600" b="1" spc="300" dirty="0">
                <a:solidFill>
                  <a:schemeClr val="bg1">
                    <a:lumMod val="9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全球公民參與</a:t>
            </a:r>
            <a:endParaRPr kumimoji="1" lang="en-US" altLang="zh-TW" sz="2600" b="1" spc="300" dirty="0">
              <a:solidFill>
                <a:schemeClr val="bg1">
                  <a:lumMod val="9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>
              <a:buNone/>
            </a:pPr>
            <a:r>
              <a:rPr kumimoji="1" lang="zh-TW" altLang="en-US" sz="2000" dirty="0">
                <a:solidFill>
                  <a:schemeClr val="bg1">
                    <a:lumMod val="9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可以提供空氣品質的評估給外國區域，還能拓增人脈</a:t>
            </a:r>
          </a:p>
        </p:txBody>
      </p:sp>
      <p:pic>
        <p:nvPicPr>
          <p:cNvPr id="9" name="圖形 8">
            <a:extLst>
              <a:ext uri="{FF2B5EF4-FFF2-40B4-BE49-F238E27FC236}">
                <a16:creationId xmlns:a16="http://schemas.microsoft.com/office/drawing/2014/main" id="{1817CF71-E5CD-CD4E-8910-4EC091F79D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2131965"/>
            <a:ext cx="8143104" cy="3489902"/>
          </a:xfrm>
          <a:prstGeom prst="rect">
            <a:avLst/>
          </a:prstGeom>
        </p:spPr>
      </p:pic>
      <p:pic>
        <p:nvPicPr>
          <p:cNvPr id="10" name="內容版面配置區 4">
            <a:extLst>
              <a:ext uri="{FF2B5EF4-FFF2-40B4-BE49-F238E27FC236}">
                <a16:creationId xmlns:a16="http://schemas.microsoft.com/office/drawing/2014/main" id="{AB9571E4-F8CC-6E4B-A62B-C417F017C1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l="67101" b="82388"/>
          <a:stretch/>
        </p:blipFill>
        <p:spPr>
          <a:xfrm>
            <a:off x="-7850457" y="936700"/>
            <a:ext cx="7112295" cy="3389971"/>
          </a:xfr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DD3951A0-E356-1F4C-8106-BC19BE0B825C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  <a:alphaModFix amt="3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10000" b="90000" l="10000" r="90000">
                        <a14:foregroundMark x1="62979" y1="29785" x2="64574" y2="33011"/>
                        <a14:foregroundMark x1="80638" y1="53011" x2="73936" y2="55376"/>
                        <a14:foregroundMark x1="25532" y1="53226" x2="27234" y2="59677"/>
                        <a14:foregroundMark x1="30957" y1="78065" x2="32234" y2="78602"/>
                        <a14:foregroundMark x1="43511" y1="77849" x2="43511" y2="77849"/>
                        <a14:foregroundMark x1="47234" y1="78925" x2="47234" y2="78925"/>
                        <a14:foregroundMark x1="57660" y1="77312" x2="57660" y2="77312"/>
                        <a14:foregroundMark x1="65957" y1="78065" x2="65957" y2="78065"/>
                        <a14:backgroundMark x1="49681" y1="83871" x2="49681" y2="838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140751" y="307285"/>
            <a:ext cx="767489" cy="759324"/>
          </a:xfrm>
          <a:prstGeom prst="rect">
            <a:avLst/>
          </a:prstGeom>
        </p:spPr>
      </p:pic>
      <p:sp>
        <p:nvSpPr>
          <p:cNvPr id="17" name="標題 1">
            <a:extLst>
              <a:ext uri="{FF2B5EF4-FFF2-40B4-BE49-F238E27FC236}">
                <a16:creationId xmlns:a16="http://schemas.microsoft.com/office/drawing/2014/main" id="{FC828DCD-00E9-D34C-B46C-96D0F7C4AB71}"/>
              </a:ext>
            </a:extLst>
          </p:cNvPr>
          <p:cNvSpPr txBox="1">
            <a:spLocks/>
          </p:cNvSpPr>
          <p:nvPr/>
        </p:nvSpPr>
        <p:spPr>
          <a:xfrm>
            <a:off x="375888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sz="3200" spc="300" dirty="0">
                <a:solidFill>
                  <a:schemeClr val="bg1">
                    <a:lumMod val="9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未來發展</a:t>
            </a:r>
          </a:p>
        </p:txBody>
      </p:sp>
      <p:pic>
        <p:nvPicPr>
          <p:cNvPr id="5" name="圖形 4">
            <a:extLst>
              <a:ext uri="{FF2B5EF4-FFF2-40B4-BE49-F238E27FC236}">
                <a16:creationId xmlns:a16="http://schemas.microsoft.com/office/drawing/2014/main" id="{B68C5055-014B-2A43-9A39-47CE0185E82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030375" y="3932050"/>
            <a:ext cx="1027135" cy="1027135"/>
          </a:xfrm>
          <a:prstGeom prst="rect">
            <a:avLst/>
          </a:prstGeom>
        </p:spPr>
      </p:pic>
      <p:pic>
        <p:nvPicPr>
          <p:cNvPr id="12" name="圖形 11">
            <a:extLst>
              <a:ext uri="{FF2B5EF4-FFF2-40B4-BE49-F238E27FC236}">
                <a16:creationId xmlns:a16="http://schemas.microsoft.com/office/drawing/2014/main" id="{FBA36F47-4E85-F941-8C0F-2749F1EDB77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274495" y="2229252"/>
            <a:ext cx="1027135" cy="1027135"/>
          </a:xfrm>
          <a:prstGeom prst="rect">
            <a:avLst/>
          </a:prstGeom>
        </p:spPr>
      </p:pic>
      <p:pic>
        <p:nvPicPr>
          <p:cNvPr id="14" name="圖形 13">
            <a:extLst>
              <a:ext uri="{FF2B5EF4-FFF2-40B4-BE49-F238E27FC236}">
                <a16:creationId xmlns:a16="http://schemas.microsoft.com/office/drawing/2014/main" id="{40A6D992-EA0E-5841-BD35-221325D15A6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348269" y="4379944"/>
            <a:ext cx="1027135" cy="1027135"/>
          </a:xfrm>
          <a:prstGeom prst="rect">
            <a:avLst/>
          </a:prstGeom>
        </p:spPr>
      </p:pic>
      <p:pic>
        <p:nvPicPr>
          <p:cNvPr id="16" name="圖形 15">
            <a:extLst>
              <a:ext uri="{FF2B5EF4-FFF2-40B4-BE49-F238E27FC236}">
                <a16:creationId xmlns:a16="http://schemas.microsoft.com/office/drawing/2014/main" id="{D486317E-5631-E64E-A266-63F32A13EA6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351625" y="3059975"/>
            <a:ext cx="1027135" cy="1027135"/>
          </a:xfrm>
          <a:prstGeom prst="rect">
            <a:avLst/>
          </a:prstGeom>
        </p:spPr>
      </p:pic>
      <p:pic>
        <p:nvPicPr>
          <p:cNvPr id="19" name="圖形 18">
            <a:extLst>
              <a:ext uri="{FF2B5EF4-FFF2-40B4-BE49-F238E27FC236}">
                <a16:creationId xmlns:a16="http://schemas.microsoft.com/office/drawing/2014/main" id="{CCC44B16-4F01-F142-ACD7-D1EF8346784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2256648" y="1751981"/>
            <a:ext cx="1027135" cy="1027135"/>
          </a:xfrm>
          <a:prstGeom prst="rect">
            <a:avLst/>
          </a:prstGeom>
        </p:spPr>
      </p:pic>
      <p:pic>
        <p:nvPicPr>
          <p:cNvPr id="22" name="圖形 21">
            <a:extLst>
              <a:ext uri="{FF2B5EF4-FFF2-40B4-BE49-F238E27FC236}">
                <a16:creationId xmlns:a16="http://schemas.microsoft.com/office/drawing/2014/main" id="{E7FB19AF-297C-8F41-AE9B-09EE4E3542C9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3652864" y="2612080"/>
            <a:ext cx="1027135" cy="1027135"/>
          </a:xfrm>
          <a:prstGeom prst="rect">
            <a:avLst/>
          </a:prstGeom>
        </p:spPr>
      </p:pic>
      <p:pic>
        <p:nvPicPr>
          <p:cNvPr id="24" name="圖形 23">
            <a:extLst>
              <a:ext uri="{FF2B5EF4-FFF2-40B4-BE49-F238E27FC236}">
                <a16:creationId xmlns:a16="http://schemas.microsoft.com/office/drawing/2014/main" id="{AB287A09-E15B-0349-9F85-11A1992F7FE2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5746029" y="3573542"/>
            <a:ext cx="1027135" cy="1027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97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1543</TotalTime>
  <Words>787</Words>
  <Application>Microsoft Macintosh PowerPoint</Application>
  <PresentationFormat>寬螢幕</PresentationFormat>
  <Paragraphs>101</Paragraphs>
  <Slides>16</Slides>
  <Notes>10</Notes>
  <HiddenSlides>2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4" baseType="lpstr">
      <vt:lpstr>Microsoft JhengHei</vt:lpstr>
      <vt:lpstr>新細明體</vt:lpstr>
      <vt:lpstr>等线</vt:lpstr>
      <vt:lpstr>system-ui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多數據 分析</vt:lpstr>
      <vt:lpstr>空氣品質</vt:lpstr>
      <vt:lpstr>PowerPoint 簡報</vt:lpstr>
      <vt:lpstr>PowerPoint 簡報</vt:lpstr>
      <vt:lpstr>PowerPoint 簡報</vt:lpstr>
      <vt:lpstr>PowerPoint 簡報</vt:lpstr>
      <vt:lpstr>故事</vt:lpstr>
      <vt:lpstr>解決方案落實性為何</vt:lpstr>
      <vt:lpstr>平台呈現</vt:lpstr>
      <vt:lpstr>機會</vt:lpstr>
      <vt:lpstr>概念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EP lecturer</dc:creator>
  <cp:lastModifiedBy>EP lecturer</cp:lastModifiedBy>
  <cp:revision>63</cp:revision>
  <dcterms:created xsi:type="dcterms:W3CDTF">2019-10-18T12:51:47Z</dcterms:created>
  <dcterms:modified xsi:type="dcterms:W3CDTF">2019-10-19T15:20:59Z</dcterms:modified>
</cp:coreProperties>
</file>

<file path=docProps/thumbnail.jpeg>
</file>